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notesMasterIdLst>
    <p:notesMasterId r:id="rId9"/>
  </p:notesMasterIdLst>
  <p:handoutMasterIdLst>
    <p:handoutMasterId r:id="rId10"/>
  </p:handoutMasterIdLst>
  <p:sldIdLst>
    <p:sldId id="256" r:id="rId2"/>
    <p:sldId id="386" r:id="rId3"/>
    <p:sldId id="403" r:id="rId4"/>
    <p:sldId id="405" r:id="rId5"/>
    <p:sldId id="406" r:id="rId6"/>
    <p:sldId id="353" r:id="rId7"/>
    <p:sldId id="407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gaev, Yuriy" initials="BY" lastIdx="1" clrIdx="0"/>
  <p:cmAuthor id="1" name="HP" initials="H" lastIdx="1" clrIdx="1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4" autoAdjust="0"/>
    <p:restoredTop sz="94621" autoAdjust="0"/>
  </p:normalViewPr>
  <p:slideViewPr>
    <p:cSldViewPr>
      <p:cViewPr varScale="1">
        <p:scale>
          <a:sx n="64" d="100"/>
          <a:sy n="64" d="100"/>
        </p:scale>
        <p:origin x="8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707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1T12:17:44.819" idx="1">
    <p:pos x="1352" y="2387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DEF5E-E4EE-4B03-9271-52209613E942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DE0F1-914B-4760-A728-57EFAD398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8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AC031-4745-4D13-A316-F9E62B447DC8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BD977-BD83-4A0B-8F10-6EEFF366D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8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7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84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50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655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9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1C6F-4592-40AB-A43D-542D1F6AEF0B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5F8-AA8F-43A8-B217-2979F3829E74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C8DE-00A2-414B-9014-40ED641E9D4E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A56E-3E23-4B6E-99B5-E18E5A993047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825-E078-41BE-BBFA-897035CA9B52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95BB-78C6-4074-B9BA-115D9163CA40}" type="datetime1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3D57-568D-4B53-A269-7A03EFE35C31}" type="datetime1">
              <a:rPr lang="ru-RU" smtClean="0"/>
              <a:t>01.06.2023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A7B4-158C-4C55-9C22-1C2E151FA823}" type="datetime1">
              <a:rPr lang="ru-RU" smtClean="0"/>
              <a:t>01.06.2023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5D69-8EA3-46CA-B491-C84EA555FED2}" type="datetime1">
              <a:rPr lang="ru-RU" smtClean="0"/>
              <a:t>01.06.2023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1488-B8D9-48EB-8E2E-2AF3CE412CB2}" type="datetime1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092D-AAEE-41D8-99AE-92CD5E326D9F}" type="datetime1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6FDB5B-E2BF-485C-A77B-CB515B3B8645}" type="datetime1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400BF7-48F0-4F12-A14B-E351B0ACF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794" y="3861048"/>
            <a:ext cx="5978525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членов АПСБ</a:t>
            </a:r>
          </a:p>
          <a:p>
            <a:pPr algn="ctr"/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Отчёт генерального директора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61620"/>
            <a:ext cx="7175351" cy="1793167"/>
          </a:xfrm>
          <a:effectLst/>
        </p:spPr>
        <p:txBody>
          <a:bodyPr anchor="b">
            <a:normAutofit/>
          </a:bodyPr>
          <a:lstStyle/>
          <a:p>
            <a:pPr marL="182880" indent="0" algn="ctr">
              <a:buNone/>
            </a:pPr>
            <a:br>
              <a:rPr lang="ru-RU" sz="4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455" y="5373216"/>
            <a:ext cx="7734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7 июня 2023 г</a:t>
            </a:r>
            <a:r>
              <a:rPr lang="ru-RU" sz="16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2" descr="C:\Documents and Settings\Admin\Рабочий стол\Apib\ФИРМЕННАЯ СИМВОЛИКА\Логотип и визитка\1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094639"/>
            <a:ext cx="3808049" cy="1638726"/>
          </a:xfrm>
          <a:prstGeom prst="round2DiagRect">
            <a:avLst>
              <a:gd name="adj1" fmla="val 16667"/>
              <a:gd name="adj2" fmla="val 479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76980"/>
              </p:ext>
            </p:extLst>
          </p:nvPr>
        </p:nvGraphicFramePr>
        <p:xfrm>
          <a:off x="683568" y="773996"/>
          <a:ext cx="7992888" cy="610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5918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15000"/>
                        </a:lnSpc>
                      </a:pPr>
                      <a:r>
                        <a:rPr kumimoji="0" lang="ru-RU" sz="16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 2022 году генеральным директором АПСБ исполнялись полномочия, отнесенные к его компетенции Уставом АПСБ и Положением о генеральном директоре: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представление интересов АПСБ;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 выполнения решений Общего собрания и Совета АПСБ;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 подготовки и проведения заседаний Общего собрания и Совета                                                                АПСБ;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исполнение сметы АПСБ на 2022 год;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осуществление текущей финансово-хозяйственной деятельности АПСБ;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 ведения делопроизводства и архива АПСБ;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 ведения бухгалтерской (финансовой), статистической, налоговой отчетности, отчетности в государственные внебюджетные социальные фонды и иной отчетности Ассоциации, предусмотренной законодательством Российской Федерации для некоммерческих организаций, и ее утверждение;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обеспечение выполнения АПСБ обязательств перед федеральным, региональным и местным бюджетами, государственными внебюджетными социальными фондами, а также подрядчиками и поставщиками услуг;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издание приказов и распоряжений по оперативным вопросам деятельности АПСБ;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решение иных вопросов, отнесенных к компетенции генерального директора.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51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9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32046"/>
              </p:ext>
            </p:extLst>
          </p:nvPr>
        </p:nvGraphicFramePr>
        <p:xfrm>
          <a:off x="539552" y="260648"/>
          <a:ext cx="8208912" cy="29764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05532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2000" b="1" i="0" u="none" strike="noStrike" kern="1200" baseline="0" dirty="0"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Плана мероприятий АПСБ на 2022 год.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Организационная деятельность исполнительного аппарата АПСБ включала в себя: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подготовку и организационно-техническое обеспечение проведения очередного Общего собрания членов АПСБ, состоявшегося 26.04.2022 в режиме веб-конференции;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работы по реализации решений Общего собрания членов АПСБ 26.04.2022 и плана мероприятий;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 подготовку и организационно-техническое обеспечение проведения заседаний Совета АПСБ;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подготовку и организационно-техническое обеспечение проведения заседаний Дисциплинарного органа АПСБ;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ведение Реестра, содержащего основные сведения о членах АПСБ:  наименование, дата приема в члены АПСБ,  адрес места нахождения, контактные данные, коды ОКВЭД, размер уставного капитала, данные об учредителях и филиалах, сведения о государственной регистрации, о постановке на налоговый учет, о лицензиях и иные сведения, предусмотренные Указанием Банка России от 26 апреля 2016 г. № 4004-У «О порядке ведения реестра членов саморегулируемой организации в сфере финансового рынка». Реестр членов АПСБ опубликован на официальном сайте АПСБ в информационно-телекоммуникационной сети «Интернет»: insurancebroker.ru. В 2022 г. по данным электронного журнала учёта в Реестр было внесено более 90 изменений. 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7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0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07921"/>
              </p:ext>
            </p:extLst>
          </p:nvPr>
        </p:nvGraphicFramePr>
        <p:xfrm>
          <a:off x="611560" y="332657"/>
          <a:ext cx="8136904" cy="667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07259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 рассмотрение документов, представляемых страховыми брокерами для приема в члены АПСБ; 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 раскрытие информации об АПСБ на ее официальном сайте в сети «Интернет» в соответствии с требованиями федерального законодательства;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оказание консультативной помощи членам АПСБ по различным вопросам деятельности;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электронную рассылку информации членам АПСБ, в том числе нормативных правовых актов и их проектов, касающихся страховой брокерской деятельности; 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 подготовку и представление в Банк России отчетности, информации, документов, требования о представлении которых предусмотрены Федеральным законом от 13 июля 2015 года № 223-ФЗ и нормативными актами Банка России, в т.ч. от Банка России получено 60 писем, запросов, указаний, проектов нормативных актов, положений и информационных сообщений; в Банк России направлено 43 писем с ответами и запросами по различной тематике и отчётов. Кроме того, получено 31 письмо от Минфина РФ, ВСС, РСА, Финансовой академии, страховых и брокерских компаний, по ним подготовлено и направлено 19 ответов.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 размещение новостей, пресс-релизов, информации о событиях страхового рынка, оказание информационной поддержки мероприятиям партнеров АПСБ на официальном сайте АПСБ;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85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44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45324"/>
              </p:ext>
            </p:extLst>
          </p:nvPr>
        </p:nvGraphicFramePr>
        <p:xfrm>
          <a:off x="539552" y="404665"/>
          <a:ext cx="8208912" cy="667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38760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	  проведение проверок членов АПСБ: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утвержденным графиком в 2022г. проверку прошли 18 компаний - обществ с ограниченной ответственностью: «Горизонт страховой брокер", «Страховой Брокер «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Панди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Транс», «Страховой Брокер «РИФАМС», «Страховой брокер «Сосьете де Куртаж Ре», «Скала Страховой Брокер», «Страховой брокер «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Малакут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Кредитное страхование», «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СИНКо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Груп (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Си.Ай.Эс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 Страховые брокеры и консультанты», «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Колмонт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Рус - Страховые брокеры», «Страховой брокер «ИНТЕРИС», «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Челлендж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Групп - Страховые консультанты и брокеры», «СЛ Страховые брокеры», Страховой брокер «Велес», «Страховой брокер «РТ-Страхование», «Страховой и перестраховочный брокер Инфострах», «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Аон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Рус - Страховые брокеры», «БИЛДЕРЛИНГС СТРАХОВЫЕ БРОКЕРЫ», «Страховой Брокер Виллис СНГ», «Страховой брокер «ЕДИНСТВО».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sng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2022 год в АПСБ вступили 3 компании: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Страховой брокер ИП Макарова Екатерина Олеговна; ООО «Страховой брокер АМсек24»;  ООО «СОЮЗ Страховые брокеры».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sng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Прекратили свое членство в АПСБ 5 страховых брокерских организаций: 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ООО «Страховой брокер «Дельта Групп»;  ООО «Страховой брокер «ИНГВАР»;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ООО «Страховой брокер «Ин2Матрикс Брокер Сервисез»; СБ ИП Макарова Екатерина Олеговна;  ООО «Страховой брокер «Виктори 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реиншуранс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</a:t>
                      </a: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ru-RU" sz="1600" b="1" i="0" u="sng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31.12.2022г. общее количество членов АПСБ – 55 (Пятьдесят пять)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75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67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84887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управленческой сметы  АПСБ на 2022 г.</a:t>
            </a:r>
          </a:p>
          <a:p>
            <a:pPr algn="ctr"/>
            <a:endParaRPr lang="ru-RU" sz="30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568518"/>
              </p:ext>
            </p:extLst>
          </p:nvPr>
        </p:nvGraphicFramePr>
        <p:xfrm>
          <a:off x="539552" y="2420888"/>
          <a:ext cx="7931223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0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20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Объект 15">
            <a:extLst>
              <a:ext uri="{FF2B5EF4-FFF2-40B4-BE49-F238E27FC236}">
                <a16:creationId xmlns:a16="http://schemas.microsoft.com/office/drawing/2014/main" id="{A03037EA-4A20-4B74-852A-233D56F2B78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33196" y="1106273"/>
            <a:ext cx="8071252" cy="65021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2022 года фактические показатели поступлений денежных средств составили 99,4 % от запланированных, фактические показатели расходов на реализацию функций СРО составили 108,3%. </a:t>
            </a:r>
          </a:p>
          <a:p>
            <a:pPr marL="4572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средств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663BCFD-4F64-4226-81E0-071909132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54464"/>
              </p:ext>
            </p:extLst>
          </p:nvPr>
        </p:nvGraphicFramePr>
        <p:xfrm>
          <a:off x="673225" y="2564904"/>
          <a:ext cx="7931224" cy="2754315"/>
        </p:xfrm>
        <a:graphic>
          <a:graphicData uri="http://schemas.openxmlformats.org/drawingml/2006/table">
            <a:tbl>
              <a:tblPr firstRow="1" firstCol="1" bandRow="1"/>
              <a:tblGrid>
                <a:gridCol w="498160">
                  <a:extLst>
                    <a:ext uri="{9D8B030D-6E8A-4147-A177-3AD203B41FA5}">
                      <a16:colId xmlns:a16="http://schemas.microsoft.com/office/drawing/2014/main" val="3799022562"/>
                    </a:ext>
                  </a:extLst>
                </a:gridCol>
                <a:gridCol w="3140017">
                  <a:extLst>
                    <a:ext uri="{9D8B030D-6E8A-4147-A177-3AD203B41FA5}">
                      <a16:colId xmlns:a16="http://schemas.microsoft.com/office/drawing/2014/main" val="307035131"/>
                    </a:ext>
                  </a:extLst>
                </a:gridCol>
                <a:gridCol w="1528034">
                  <a:extLst>
                    <a:ext uri="{9D8B030D-6E8A-4147-A177-3AD203B41FA5}">
                      <a16:colId xmlns:a16="http://schemas.microsoft.com/office/drawing/2014/main" val="3820675446"/>
                    </a:ext>
                  </a:extLst>
                </a:gridCol>
                <a:gridCol w="1382507">
                  <a:extLst>
                    <a:ext uri="{9D8B030D-6E8A-4147-A177-3AD203B41FA5}">
                      <a16:colId xmlns:a16="http://schemas.microsoft.com/office/drawing/2014/main" val="2603779748"/>
                    </a:ext>
                  </a:extLst>
                </a:gridCol>
                <a:gridCol w="1382506">
                  <a:extLst>
                    <a:ext uri="{9D8B030D-6E8A-4147-A177-3AD203B41FA5}">
                      <a16:colId xmlns:a16="http://schemas.microsoft.com/office/drawing/2014/main" val="3081812302"/>
                    </a:ext>
                  </a:extLst>
                </a:gridCol>
              </a:tblGrid>
              <a:tr h="10288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Источники доходов 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Плановые показатели, тыс. руб.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Фактические показатели на</a:t>
                      </a:r>
                      <a:b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отчетную дату, тыс. руб.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/факт,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535054"/>
                  </a:ext>
                </a:extLst>
              </a:tr>
              <a:tr h="50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 членские взносы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16 590,0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16 410,0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232562"/>
                  </a:ext>
                </a:extLst>
              </a:tr>
              <a:tr h="50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доходы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004413"/>
                  </a:ext>
                </a:extLst>
              </a:tr>
              <a:tr h="490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17 340,0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17 229,1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9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82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7"/>
            <a:ext cx="69847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управленческой сметы  АПСБ на 2022 г.</a:t>
            </a:r>
          </a:p>
          <a:p>
            <a:pPr algn="ctr"/>
            <a:endParaRPr lang="ru-RU" sz="30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48742"/>
              </p:ext>
            </p:extLst>
          </p:nvPr>
        </p:nvGraphicFramePr>
        <p:xfrm>
          <a:off x="539552" y="1268762"/>
          <a:ext cx="7931223" cy="5472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2606">
                <a:tc>
                  <a:txBody>
                    <a:bodyPr/>
                    <a:lstStyle/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20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just" defTabSz="90805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Объект 15">
            <a:extLst>
              <a:ext uri="{FF2B5EF4-FFF2-40B4-BE49-F238E27FC236}">
                <a16:creationId xmlns:a16="http://schemas.microsoft.com/office/drawing/2014/main" id="{A03037EA-4A20-4B74-852A-233D56F2B78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21904" y="764704"/>
            <a:ext cx="7848871" cy="2160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АПСБ: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663BCFD-4F64-4226-81E0-071909132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66204"/>
              </p:ext>
            </p:extLst>
          </p:nvPr>
        </p:nvGraphicFramePr>
        <p:xfrm>
          <a:off x="611560" y="1412775"/>
          <a:ext cx="7879704" cy="4548474"/>
        </p:xfrm>
        <a:graphic>
          <a:graphicData uri="http://schemas.openxmlformats.org/drawingml/2006/table">
            <a:tbl>
              <a:tblPr firstRow="1" firstCol="1" bandRow="1"/>
              <a:tblGrid>
                <a:gridCol w="401215">
                  <a:extLst>
                    <a:ext uri="{9D8B030D-6E8A-4147-A177-3AD203B41FA5}">
                      <a16:colId xmlns:a16="http://schemas.microsoft.com/office/drawing/2014/main" val="3799022562"/>
                    </a:ext>
                  </a:extLst>
                </a:gridCol>
                <a:gridCol w="3207155">
                  <a:extLst>
                    <a:ext uri="{9D8B030D-6E8A-4147-A177-3AD203B41FA5}">
                      <a16:colId xmlns:a16="http://schemas.microsoft.com/office/drawing/2014/main" val="307035131"/>
                    </a:ext>
                  </a:extLst>
                </a:gridCol>
                <a:gridCol w="1463022">
                  <a:extLst>
                    <a:ext uri="{9D8B030D-6E8A-4147-A177-3AD203B41FA5}">
                      <a16:colId xmlns:a16="http://schemas.microsoft.com/office/drawing/2014/main" val="382067544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6037797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81812302"/>
                    </a:ext>
                  </a:extLst>
                </a:gridCol>
              </a:tblGrid>
              <a:tr h="715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расходов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показатели, </a:t>
                      </a:r>
                      <a:r>
                        <a:rPr lang="ru-RU" sz="14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показатели </a:t>
                      </a:r>
                      <a:r>
                        <a:rPr lang="ru-RU" sz="14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/факт,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535054"/>
                  </a:ext>
                </a:extLst>
              </a:tr>
              <a:tr h="788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труда, включая сотрудников АПСБ, по договорам подряда и ГПХ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8 004,0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7 897,2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188525"/>
                  </a:ext>
                </a:extLst>
              </a:tr>
              <a:tr h="683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решению Совета, в т.ч. на пропаганду деятельности страховых брокеров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4 124,7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7 039,5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21178"/>
                  </a:ext>
                </a:extLst>
              </a:tr>
              <a:tr h="683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 в ПФ, ФОМС, ФСС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3 192,7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1 893,6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232562"/>
                  </a:ext>
                </a:extLst>
              </a:tr>
              <a:tr h="956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расходы, включая, аренду офиса, услуги банка, связи,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опровождение и обновление программ для ПК, канцтовары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1 983,10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1 918,8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004413"/>
                  </a:ext>
                </a:extLst>
              </a:tr>
              <a:tr h="63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17 304,5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18 749,1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9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6763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4192</TotalTime>
  <Words>1015</Words>
  <Application>Microsoft Office PowerPoint</Application>
  <PresentationFormat>Экран 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Nova</vt:lpstr>
      <vt:lpstr>Calibri</vt:lpstr>
      <vt:lpstr>Georgia</vt:lpstr>
      <vt:lpstr>Symbol</vt:lpstr>
      <vt:lpstr>Times New Roman</vt:lpstr>
      <vt:lpstr>Trebuchet MS</vt:lpstr>
      <vt:lpstr>Воздушный 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HP</cp:lastModifiedBy>
  <cp:revision>696</cp:revision>
  <cp:lastPrinted>2019-04-09T09:00:52Z</cp:lastPrinted>
  <dcterms:created xsi:type="dcterms:W3CDTF">2015-09-15T14:27:54Z</dcterms:created>
  <dcterms:modified xsi:type="dcterms:W3CDTF">2023-06-01T10:26:52Z</dcterms:modified>
</cp:coreProperties>
</file>