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61" r:id="rId3"/>
    <p:sldId id="282" r:id="rId4"/>
    <p:sldId id="258" r:id="rId5"/>
    <p:sldId id="259" r:id="rId6"/>
    <p:sldId id="297" r:id="rId7"/>
    <p:sldId id="292" r:id="rId8"/>
    <p:sldId id="298" r:id="rId9"/>
    <p:sldId id="299" r:id="rId10"/>
    <p:sldId id="294" r:id="rId11"/>
    <p:sldId id="293" r:id="rId12"/>
    <p:sldId id="287" r:id="rId13"/>
    <p:sldId id="288" r:id="rId14"/>
    <p:sldId id="295" r:id="rId15"/>
    <p:sldId id="286" r:id="rId16"/>
    <p:sldId id="275" r:id="rId17"/>
    <p:sldId id="281" r:id="rId18"/>
    <p:sldId id="264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Jost" panose="020B0604020202020204" charset="-52"/>
      <p:regular r:id="rId27"/>
      <p:bold r:id="rId28"/>
      <p:italic r:id="rId29"/>
      <p:boldItalic r:id="rId30"/>
    </p:embeddedFont>
    <p:embeddedFont>
      <p:font typeface="Jost SemiBold" panose="020B0604020202020204" charset="-52"/>
      <p:bold r:id="rId31"/>
      <p:boldItalic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483" userDrawn="1">
          <p15:clr>
            <a:srgbClr val="A4A3A4"/>
          </p15:clr>
        </p15:guide>
        <p15:guide id="5" orient="horz" pos="2455" userDrawn="1">
          <p15:clr>
            <a:srgbClr val="A4A3A4"/>
          </p15:clr>
        </p15:guide>
        <p15:guide id="6" pos="7197" userDrawn="1">
          <p15:clr>
            <a:srgbClr val="A4A3A4"/>
          </p15:clr>
        </p15:guide>
        <p15:guide id="7" pos="2547" userDrawn="1">
          <p15:clr>
            <a:srgbClr val="A4A3A4"/>
          </p15:clr>
        </p15:guide>
        <p15:guide id="8" pos="4543" userDrawn="1">
          <p15:clr>
            <a:srgbClr val="A4A3A4"/>
          </p15:clr>
        </p15:guide>
        <p15:guide id="9" orient="horz" pos="2886" userDrawn="1">
          <p15:clr>
            <a:srgbClr val="A4A3A4"/>
          </p15:clr>
        </p15:guide>
        <p15:guide id="10" orient="horz" pos="2387" userDrawn="1">
          <p15:clr>
            <a:srgbClr val="A4A3A4"/>
          </p15:clr>
        </p15:guide>
        <p15:guide id="11" orient="horz" pos="15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B3"/>
    <a:srgbClr val="198CBA"/>
    <a:srgbClr val="90D7FF"/>
    <a:srgbClr val="BFBFBF"/>
    <a:srgbClr val="313C42"/>
    <a:srgbClr val="303C40"/>
    <a:srgbClr val="E6E6E6"/>
    <a:srgbClr val="99D9FD"/>
    <a:srgbClr val="ABE7FF"/>
    <a:srgbClr val="65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79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408" y="108"/>
      </p:cViewPr>
      <p:guideLst>
        <p:guide pos="483"/>
        <p:guide orient="horz" pos="2455"/>
        <p:guide pos="7197"/>
        <p:guide pos="2547"/>
        <p:guide pos="4543"/>
        <p:guide orient="horz" pos="2886"/>
        <p:guide orient="horz" pos="2387"/>
        <p:guide orient="horz" pos="15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382547854034531"/>
          <c:y val="6.1799982093938423E-2"/>
          <c:w val="0.40084822440416928"/>
          <c:h val="0.8143439763349269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7FB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66-487A-9170-7E3F37ABB5E8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66-487A-9170-7E3F37ABB5E8}"/>
              </c:ext>
            </c:extLst>
          </c:dPt>
          <c:dPt>
            <c:idx val="2"/>
            <c:bubble3D val="0"/>
            <c:spPr>
              <a:solidFill>
                <a:srgbClr val="ABE7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166-487A-9170-7E3F37ABB5E8}"/>
              </c:ext>
            </c:extLst>
          </c:dPt>
          <c:dPt>
            <c:idx val="3"/>
            <c:bubble3D val="0"/>
            <c:spPr>
              <a:solidFill>
                <a:srgbClr val="65D3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166-487A-9170-7E3F37ABB5E8}"/>
              </c:ext>
            </c:extLst>
          </c:dPt>
          <c:dPt>
            <c:idx val="4"/>
            <c:bubble3D val="0"/>
            <c:spPr>
              <a:solidFill>
                <a:srgbClr val="15BC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166-487A-9170-7E3F37ABB5E8}"/>
              </c:ext>
            </c:extLst>
          </c:dPt>
          <c:cat>
            <c:strRef>
              <c:f>Лист1!$A$2:$A$6</c:f>
              <c:strCache>
                <c:ptCount val="5"/>
                <c:pt idx="0">
                  <c:v>Кредитные организации</c:v>
                </c:pt>
                <c:pt idx="1">
                  <c:v>Аавтодилеры</c:v>
                </c:pt>
                <c:pt idx="2">
                  <c:v>брокеры</c:v>
                </c:pt>
                <c:pt idx="3">
                  <c:v>Иные</c:v>
                </c:pt>
                <c:pt idx="4">
                  <c:v>Агенты физ.лица</c:v>
                </c:pt>
              </c:strCache>
            </c:strRef>
          </c:cat>
          <c:val>
            <c:numRef>
              <c:f>Лист1!$B$2:$B$6</c:f>
              <c:numCache>
                <c:formatCode>_-* #\ ##0.00\ _₽_-;\-* #\ ##0.00\ _₽_-;_-* "-"??\ _₽_-;_-@_-</c:formatCode>
                <c:ptCount val="5"/>
                <c:pt idx="0">
                  <c:v>545</c:v>
                </c:pt>
                <c:pt idx="1">
                  <c:v>54.5</c:v>
                </c:pt>
                <c:pt idx="2">
                  <c:v>90.8</c:v>
                </c:pt>
                <c:pt idx="3">
                  <c:v>181.7</c:v>
                </c:pt>
                <c:pt idx="4">
                  <c:v>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166-487A-9170-7E3F37ABB5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"/>
        <c:holeSize val="8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7FB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EA-4D12-9DDC-9A233D759BD8}"/>
              </c:ext>
            </c:extLst>
          </c:dPt>
          <c:dPt>
            <c:idx val="1"/>
            <c:bubble3D val="0"/>
            <c:spPr>
              <a:solidFill>
                <a:srgbClr val="15BCFF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EA-4D12-9DDC-9A233D759BD8}"/>
              </c:ext>
            </c:extLst>
          </c:dPt>
          <c:dPt>
            <c:idx val="2"/>
            <c:bubble3D val="0"/>
            <c:spPr>
              <a:solidFill>
                <a:srgbClr val="65D3FF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4EA-4D12-9DDC-9A233D759BD8}"/>
              </c:ext>
            </c:extLst>
          </c:dPt>
          <c:dPt>
            <c:idx val="3"/>
            <c:bubble3D val="0"/>
            <c:spPr>
              <a:solidFill>
                <a:srgbClr val="ABE7FF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4EA-4D12-9DDC-9A233D759BD8}"/>
              </c:ext>
            </c:extLst>
          </c:dPt>
          <c:dPt>
            <c:idx val="4"/>
            <c:bubble3D val="0"/>
            <c:spPr>
              <a:solidFill>
                <a:srgbClr val="E5F8FF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4EA-4D12-9DDC-9A233D759BD8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4EA-4D12-9DDC-9A233D759BD8}"/>
              </c:ext>
            </c:extLst>
          </c:dPt>
          <c:cat>
            <c:strRef>
              <c:f>Лист1!$A$2:$A$7</c:f>
              <c:strCache>
                <c:ptCount val="6"/>
                <c:pt idx="0">
                  <c:v>КВ свыше 3.000 руб                                             </c:v>
                </c:pt>
                <c:pt idx="1">
                  <c:v>КВ от 1.000 до 3.000  руб                                    </c:v>
                </c:pt>
                <c:pt idx="2">
                  <c:v>КВ от 500 млн до 1.000 млн руб                         </c:v>
                </c:pt>
                <c:pt idx="3">
                  <c:v>КВ от 100 млн до 500 млн руб                           </c:v>
                </c:pt>
                <c:pt idx="4">
                  <c:v>КВ от 10 млн до 100 млн руб                            </c:v>
                </c:pt>
                <c:pt idx="5">
                  <c:v>КВ от 0 до 10 млн руб                                       </c:v>
                </c:pt>
              </c:strCache>
            </c:strRef>
          </c:cat>
          <c:val>
            <c:numRef>
              <c:f>Лист1!$B$2:$B$7</c:f>
              <c:numCache>
                <c:formatCode>_-* #\ ##0.00\ _₽_-;\-* #\ ##0.00\ _₽_-;_-* "-"??\ _₽_-;_-@_-</c:formatCode>
                <c:ptCount val="6"/>
                <c:pt idx="0">
                  <c:v>8508840000</c:v>
                </c:pt>
                <c:pt idx="1">
                  <c:v>1675162000</c:v>
                </c:pt>
                <c:pt idx="2">
                  <c:v>2729251887.1199999</c:v>
                </c:pt>
                <c:pt idx="3">
                  <c:v>2506267426.0899997</c:v>
                </c:pt>
                <c:pt idx="4">
                  <c:v>725320614.79999995</c:v>
                </c:pt>
                <c:pt idx="5">
                  <c:v>58674775.57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E7-474F-B813-D3F5AFF9DF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05"/>
        <c:holeSize val="8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660275271931749"/>
          <c:y val="1.8482781906084184E-2"/>
          <c:w val="0.46679440509615316"/>
          <c:h val="0.9491723497582684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007FB3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C4-462F-81DE-1EB669A0C6F1}"/>
              </c:ext>
            </c:extLst>
          </c:dPt>
          <c:dPt>
            <c:idx val="1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C4-462F-81DE-1EB669A0C6F1}"/>
              </c:ext>
            </c:extLst>
          </c:dPt>
          <c:dPt>
            <c:idx val="2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7C4-462F-81DE-1EB669A0C6F1}"/>
              </c:ext>
            </c:extLst>
          </c:dPt>
          <c:dPt>
            <c:idx val="3"/>
            <c:bubble3D val="0"/>
            <c:spPr>
              <a:solidFill>
                <a:srgbClr val="E6E6E6"/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7C4-462F-81DE-1EB669A0C6F1}"/>
              </c:ext>
            </c:extLst>
          </c:dPt>
          <c:cat>
            <c:strRef>
              <c:f>Лист1!$A$2:$A$5</c:f>
              <c:strCache>
                <c:ptCount val="3"/>
                <c:pt idx="0">
                  <c:v>против</c:v>
                </c:pt>
                <c:pt idx="1">
                  <c:v>за</c:v>
                </c:pt>
                <c:pt idx="2">
                  <c:v>апсб</c:v>
                </c:pt>
              </c:strCache>
            </c:strRef>
          </c:cat>
          <c:val>
            <c:numRef>
              <c:f>Лист1!$B$2:$B$5</c:f>
              <c:numCache>
                <c:formatCode>_-* #\ ##0.00\ _₽_-;\-* #\ ##0.00\ _₽_-;_-* "-"??\ _₽_-;_-@_-</c:formatCode>
                <c:ptCount val="4"/>
                <c:pt idx="0">
                  <c:v>0.53</c:v>
                </c:pt>
                <c:pt idx="1">
                  <c:v>0.35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7C4-462F-81DE-1EB669A0C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90D7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1C-4613-B3CF-338A6BE5C336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1C-4613-B3CF-338A6BE5C336}"/>
              </c:ext>
            </c:extLst>
          </c:dPt>
          <c:dPt>
            <c:idx val="2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1C-4613-B3CF-338A6BE5C336}"/>
              </c:ext>
            </c:extLst>
          </c:dPt>
          <c:cat>
            <c:strRef>
              <c:f>Лист1!$A$2:$A$4</c:f>
              <c:strCache>
                <c:ptCount val="3"/>
                <c:pt idx="0">
                  <c:v>ОСТАНУТСЯ</c:v>
                </c:pt>
                <c:pt idx="1">
                  <c:v>ПОДУМАЮТ</c:v>
                </c:pt>
                <c:pt idx="2">
                  <c:v>ВЫЙДУТ</c:v>
                </c:pt>
              </c:strCache>
            </c:strRef>
          </c:cat>
          <c:val>
            <c:numRef>
              <c:f>Лист1!$B$2:$B$4</c:f>
              <c:numCache>
                <c:formatCode>_-* #\ ##0.00\ _₽_-;\-* #\ ##0.00\ _₽_-;_-* "-"??\ _₽_-;_-@_-</c:formatCode>
                <c:ptCount val="3"/>
                <c:pt idx="0">
                  <c:v>0.47</c:v>
                </c:pt>
                <c:pt idx="1">
                  <c:v>0.35</c:v>
                </c:pt>
                <c:pt idx="2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91C-4613-B3CF-338A6BE5C3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B6691-C6C0-49CD-893E-0EA8FC76733A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BB806-8FE8-4185-B8B5-B030E93B76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494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9AF15-66B0-7FB0-6DCF-E38CE36D0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37DBDB-9E3C-2B4A-77A5-6725FA866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12BF91-BF36-DAB3-32AA-C86AA4BF9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F4D7-07F2-4639-998A-8A2F8656A2F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B7D79-B359-5BF0-4439-9B67BB2C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809891-5119-9A83-39BD-2DD975C0C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6D0F-13AB-419A-95D3-7A603D100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3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F51F2-2A5C-3F2E-422C-C0916B6E3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AF2011B-BAE4-BE63-ACEC-D1E7CD982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2416A4-D15F-B831-43EF-2C4355D9D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F4D7-07F2-4639-998A-8A2F8656A2F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8CB2EF-0066-3019-2D98-B28ED7345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E7F3F-CA98-71DF-297A-28654B30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6D0F-13AB-419A-95D3-7A603D100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0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A78B3EB-0DB6-D8D3-8D1C-ED8256324D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203A4E-2E44-8523-3023-039797E06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2290A0-BD0C-7F7E-AFBE-9BE10EB4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F4D7-07F2-4639-998A-8A2F8656A2F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660804-A787-83D8-AF24-E83539A23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37157C-7EB6-33E0-E855-5823BBEA3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6D0F-13AB-419A-95D3-7A603D100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103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AF6232-2F80-8266-9EB2-E34BEEF49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6B049E-449F-53B4-4CAB-9B8576A0B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FB4EAD-E46B-2579-056E-82F2A02FF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F4D7-07F2-4639-998A-8A2F8656A2F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0DB401-A4AD-BF33-4D72-5B90C6C6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F0F0DA-4F73-8E48-0ECF-8877E897B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6D0F-13AB-419A-95D3-7A603D100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4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F61992-D254-9E31-DBC6-C374A4693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C6B56E-AAE9-1CDA-A893-695102E9F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50CA01-D65F-30B5-3A53-447D1AB1B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F4D7-07F2-4639-998A-8A2F8656A2F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9E404-CF48-917B-E4E4-6F36216B8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4A4FB0-1847-96B3-392F-244B082A6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6D0F-13AB-419A-95D3-7A603D100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237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B9EC2-81D4-5826-F544-EA63F9446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05CF07-FA6A-1397-1971-8D95814D53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2E529D-A427-F236-8AB1-2C2DD69A9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290000-FC42-A74C-C30C-0F8790FC1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F4D7-07F2-4639-998A-8A2F8656A2F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EEBDFB-AFE2-07C5-46E0-ADFD3AE03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207A73-C0A4-8B1C-BAC1-A74FE0126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6D0F-13AB-419A-95D3-7A603D100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84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D5DC6-4A5D-511B-4FCC-45AFBD5CA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1B494E-EC80-CCA8-14EE-7907E8384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0D1D23-8D26-9DE3-3F32-13FF0BA4E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E575262-56BA-6D24-7FC0-D71A2393B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E3EBB-4675-952A-19FB-8D50F1D849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759DB5-BA7C-31F3-C997-52DB218CC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F4D7-07F2-4639-998A-8A2F8656A2F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263981-9B3D-C52F-C222-BE4D3195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58F293-9838-5F58-E48A-39AAC622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6D0F-13AB-419A-95D3-7A603D100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661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8B2DA-635D-C6CF-B1B1-A0FCC21C9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A8A9314-77D8-D2A8-7F54-387986936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F4D7-07F2-4639-998A-8A2F8656A2F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A40E3D4-0343-FB9B-F52F-339E3FE49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7DCF3F-0965-3C9A-4EF0-7C21B8A76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6D0F-13AB-419A-95D3-7A603D100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145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F53B8D4-698E-3A89-C25F-2E74B129C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F4D7-07F2-4639-998A-8A2F8656A2F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482510E-EE09-6EF4-D63A-691661344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900F84-0F05-A061-45A2-D666E8876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6D0F-13AB-419A-95D3-7A603D100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031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33491B-6EE1-104F-D7AB-C21EFDB29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1EB60-941B-17F6-974B-03E995366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08BBFA-F3D3-AA4A-78BE-AFA7308F0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7CCBCF-5FE7-7A8A-0A07-881D0EB96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F4D7-07F2-4639-998A-8A2F8656A2F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DDFD6F-045A-C7AB-17F7-720263443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2C7372-925D-2B9F-4E12-EE8788DD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6D0F-13AB-419A-95D3-7A603D100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19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95F3D-6F1B-7954-CBB7-68AEFA3C0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85B943-B14D-9D30-96BE-C99050FD5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5F6B82-5674-B067-5FD6-970E634DA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A9F759-2F1A-4EDC-C349-CF3E3FE5E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DF4D7-07F2-4639-998A-8A2F8656A2F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C8D39F-4D27-8308-B52B-949CF675A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623B62-C097-E720-A30C-6BCB55E0B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6D0F-13AB-419A-95D3-7A603D100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74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1F156-5B90-1566-11EF-32F188315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65180-EF34-AD77-980F-5BA6F6397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FD6734-539E-206B-B786-59DBC279E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DF4D7-07F2-4639-998A-8A2F8656A2FE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67FE2C-A2FA-8D89-F606-182993BCBA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13CE6C-4AB1-C5C2-6FB6-A257686BF4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F6D0F-13AB-419A-95D3-7A603D100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32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55E94F2-E795-BF37-A1F6-461098570E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39"/>
          <a:stretch/>
        </p:blipFill>
        <p:spPr>
          <a:xfrm>
            <a:off x="0" y="935"/>
            <a:ext cx="12192000" cy="6857065"/>
          </a:xfrm>
          <a:prstGeom prst="rect">
            <a:avLst/>
          </a:prstGeom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5A7EBD18-37A0-3F9C-7890-57C4C71EA802}"/>
              </a:ext>
            </a:extLst>
          </p:cNvPr>
          <p:cNvSpPr/>
          <p:nvPr/>
        </p:nvSpPr>
        <p:spPr>
          <a:xfrm>
            <a:off x="1" y="2438400"/>
            <a:ext cx="12191999" cy="4419600"/>
          </a:xfrm>
          <a:prstGeom prst="rect">
            <a:avLst/>
          </a:prstGeom>
          <a:solidFill>
            <a:srgbClr val="303C40">
              <a:alpha val="84706"/>
            </a:srgbClr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2000"/>
          </a:p>
        </p:txBody>
      </p:sp>
      <p:sp>
        <p:nvSpPr>
          <p:cNvPr id="8" name="Right Triangle 5">
            <a:extLst>
              <a:ext uri="{FF2B5EF4-FFF2-40B4-BE49-F238E27FC236}">
                <a16:creationId xmlns:a16="http://schemas.microsoft.com/office/drawing/2014/main" id="{650C9BFF-43CC-4156-AA8C-A01621865FE8}"/>
              </a:ext>
            </a:extLst>
          </p:cNvPr>
          <p:cNvSpPr/>
          <p:nvPr/>
        </p:nvSpPr>
        <p:spPr>
          <a:xfrm flipH="1" flipV="1">
            <a:off x="8219411" y="-109329"/>
            <a:ext cx="3972589" cy="685800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06BF4A-C342-E218-8A7F-9554231ED926}"/>
              </a:ext>
            </a:extLst>
          </p:cNvPr>
          <p:cNvSpPr txBox="1"/>
          <p:nvPr/>
        </p:nvSpPr>
        <p:spPr>
          <a:xfrm>
            <a:off x="667112" y="5268120"/>
            <a:ext cx="3029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Катерина Якунина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A9F11C-8860-29FE-7091-E47A81A802D9}"/>
              </a:ext>
            </a:extLst>
          </p:cNvPr>
          <p:cNvSpPr txBox="1"/>
          <p:nvPr/>
        </p:nvSpPr>
        <p:spPr>
          <a:xfrm>
            <a:off x="629012" y="2825506"/>
            <a:ext cx="8500474" cy="235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5400" dirty="0">
                <a:solidFill>
                  <a:srgbClr val="90D7FF"/>
                </a:solidFill>
                <a:latin typeface="Jost SemiBold" pitchFamily="2" charset="-52"/>
                <a:ea typeface="Jost SemiBold" pitchFamily="2" charset="-52"/>
              </a:rPr>
              <a:t>О деятельности АПСБ </a:t>
            </a:r>
          </a:p>
          <a:p>
            <a:pPr>
              <a:lnSpc>
                <a:spcPct val="90000"/>
              </a:lnSpc>
            </a:pPr>
            <a:r>
              <a:rPr lang="ru-RU" sz="5400" dirty="0">
                <a:solidFill>
                  <a:schemeClr val="bg1">
                    <a:lumMod val="95000"/>
                  </a:schemeClr>
                </a:solidFill>
                <a:latin typeface="Jost SemiBold" pitchFamily="2" charset="-52"/>
                <a:ea typeface="Jost SemiBold" pitchFamily="2" charset="-52"/>
              </a:rPr>
              <a:t>в 2022г и основных </a:t>
            </a:r>
          </a:p>
          <a:p>
            <a:pPr>
              <a:lnSpc>
                <a:spcPct val="90000"/>
              </a:lnSpc>
            </a:pPr>
            <a:r>
              <a:rPr lang="ru-RU" sz="5400" dirty="0">
                <a:solidFill>
                  <a:schemeClr val="bg1">
                    <a:lumMod val="95000"/>
                  </a:schemeClr>
                </a:solidFill>
                <a:latin typeface="Jost SemiBold" pitchFamily="2" charset="-52"/>
                <a:ea typeface="Jost SemiBold" pitchFamily="2" charset="-52"/>
              </a:rPr>
              <a:t>задачах на 2023г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3923A-D798-B1CC-933A-C5C730416B7E}"/>
              </a:ext>
            </a:extLst>
          </p:cNvPr>
          <p:cNvSpPr txBox="1"/>
          <p:nvPr/>
        </p:nvSpPr>
        <p:spPr>
          <a:xfrm>
            <a:off x="663848" y="5762855"/>
            <a:ext cx="571082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600">
                <a:solidFill>
                  <a:schemeClr val="bg1"/>
                </a:solidFill>
                <a:latin typeface="Jost" pitchFamily="2" charset="-52"/>
                <a:ea typeface="Jost" pitchFamily="2" charset="-52"/>
              </a:defRPr>
            </a:lvl1pPr>
            <a:lvl2pPr lvl="1"/>
          </a:lstStyle>
          <a:p>
            <a:pPr>
              <a:lnSpc>
                <a:spcPct val="80000"/>
              </a:lnSpc>
            </a:pPr>
            <a:r>
              <a:rPr lang="ru-RU" sz="1800" dirty="0"/>
              <a:t>Председатель Совета Ассоциации Профессиональных Страховых Брокеров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443DFA-2F1C-EB68-0770-DE8FF0668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43391" y="157161"/>
            <a:ext cx="2412022" cy="1037971"/>
          </a:xfrm>
          <a:prstGeom prst="round2DiagRect">
            <a:avLst>
              <a:gd name="adj1" fmla="val 16667"/>
              <a:gd name="adj2" fmla="val 4792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044726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A78EC63A-BFE4-BA1A-B8A9-761FC9D96F5B}"/>
              </a:ext>
            </a:extLst>
          </p:cNvPr>
          <p:cNvGrpSpPr/>
          <p:nvPr/>
        </p:nvGrpSpPr>
        <p:grpSpPr>
          <a:xfrm>
            <a:off x="-1" y="469899"/>
            <a:ext cx="10272768" cy="1348060"/>
            <a:chOff x="-1" y="469899"/>
            <a:chExt cx="10272768" cy="1348060"/>
          </a:xfrm>
        </p:grpSpPr>
        <p:sp>
          <p:nvSpPr>
            <p:cNvPr id="65" name="Блок-схема: ручной ввод 24">
              <a:extLst>
                <a:ext uri="{FF2B5EF4-FFF2-40B4-BE49-F238E27FC236}">
                  <a16:creationId xmlns:a16="http://schemas.microsoft.com/office/drawing/2014/main" id="{41E0AF84-B693-1F83-4F8A-3EA71DC97C97}"/>
                </a:ext>
              </a:extLst>
            </p:cNvPr>
            <p:cNvSpPr/>
            <p:nvPr/>
          </p:nvSpPr>
          <p:spPr>
            <a:xfrm rot="16200000" flipV="1">
              <a:off x="4462353" y="-3992455"/>
              <a:ext cx="1348060" cy="10272768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802 h 8802"/>
                <a:gd name="connsiteX1" fmla="*/ 10000 w 10000"/>
                <a:gd name="connsiteY1" fmla="*/ 0 h 8802"/>
                <a:gd name="connsiteX2" fmla="*/ 10000 w 10000"/>
                <a:gd name="connsiteY2" fmla="*/ 8802 h 8802"/>
                <a:gd name="connsiteX3" fmla="*/ 0 w 10000"/>
                <a:gd name="connsiteY3" fmla="*/ 8802 h 8802"/>
                <a:gd name="connsiteX4" fmla="*/ 0 w 10000"/>
                <a:gd name="connsiteY4" fmla="*/ 802 h 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8802">
                  <a:moveTo>
                    <a:pt x="0" y="802"/>
                  </a:moveTo>
                  <a:lnTo>
                    <a:pt x="10000" y="0"/>
                  </a:lnTo>
                  <a:lnTo>
                    <a:pt x="10000" y="8802"/>
                  </a:lnTo>
                  <a:lnTo>
                    <a:pt x="0" y="8802"/>
                  </a:lnTo>
                  <a:lnTo>
                    <a:pt x="0" y="802"/>
                  </a:lnTo>
                  <a:close/>
                </a:path>
              </a:pathLst>
            </a:cu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AD7D5541-DC4E-8D37-997C-EE78EAD382EA}"/>
                </a:ext>
              </a:extLst>
            </p:cNvPr>
            <p:cNvSpPr/>
            <p:nvPr/>
          </p:nvSpPr>
          <p:spPr>
            <a:xfrm>
              <a:off x="203200" y="914400"/>
              <a:ext cx="145143" cy="261257"/>
            </a:xfrm>
            <a:prstGeom prst="rect">
              <a:avLst/>
            </a:pr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A966364-3215-75EE-1D3D-2AB855AD69DC}"/>
              </a:ext>
            </a:extLst>
          </p:cNvPr>
          <p:cNvCxnSpPr>
            <a:cxnSpLocks/>
          </p:cNvCxnSpPr>
          <p:nvPr/>
        </p:nvCxnSpPr>
        <p:spPr>
          <a:xfrm>
            <a:off x="-274864" y="2281830"/>
            <a:ext cx="13598978" cy="0"/>
          </a:xfrm>
          <a:prstGeom prst="straightConnector1">
            <a:avLst/>
          </a:prstGeom>
          <a:noFill/>
          <a:ln w="25400" cap="rnd">
            <a:solidFill>
              <a:srgbClr val="303C40"/>
            </a:solidFill>
            <a:prstDash val="sysDot"/>
            <a:round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id="{C2078444-E9E7-5238-0F29-FA829C2FA4AD}"/>
              </a:ext>
            </a:extLst>
          </p:cNvPr>
          <p:cNvSpPr/>
          <p:nvPr/>
        </p:nvSpPr>
        <p:spPr>
          <a:xfrm>
            <a:off x="4567101" y="2140894"/>
            <a:ext cx="289782" cy="289782"/>
          </a:xfrm>
          <a:prstGeom prst="ellipse">
            <a:avLst/>
          </a:prstGeom>
          <a:solidFill>
            <a:srgbClr val="007FB3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928E6393-0B63-A3D6-CD56-345A5896F83B}"/>
              </a:ext>
            </a:extLst>
          </p:cNvPr>
          <p:cNvSpPr/>
          <p:nvPr/>
        </p:nvSpPr>
        <p:spPr>
          <a:xfrm>
            <a:off x="7002532" y="2140894"/>
            <a:ext cx="289782" cy="289782"/>
          </a:xfrm>
          <a:prstGeom prst="ellipse">
            <a:avLst/>
          </a:prstGeom>
          <a:solidFill>
            <a:srgbClr val="007FB3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F5996394-CF6C-253E-8732-29742E851477}"/>
              </a:ext>
            </a:extLst>
          </p:cNvPr>
          <p:cNvSpPr/>
          <p:nvPr/>
        </p:nvSpPr>
        <p:spPr>
          <a:xfrm>
            <a:off x="2134576" y="2140894"/>
            <a:ext cx="289782" cy="289782"/>
          </a:xfrm>
          <a:prstGeom prst="ellipse">
            <a:avLst/>
          </a:prstGeom>
          <a:solidFill>
            <a:srgbClr val="007FB3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1DD04-C59C-8207-196F-9DC9CAB00E90}"/>
              </a:ext>
            </a:extLst>
          </p:cNvPr>
          <p:cNvSpPr txBox="1"/>
          <p:nvPr/>
        </p:nvSpPr>
        <p:spPr>
          <a:xfrm>
            <a:off x="1756682" y="688658"/>
            <a:ext cx="7285718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600">
                <a:latin typeface="Jost SemiBold" pitchFamily="2" charset="-52"/>
                <a:ea typeface="Jost SemiBold" pitchFamily="2" charset="-52"/>
              </a:defRPr>
            </a:lvl1pPr>
            <a:lvl2pPr lvl="1">
              <a:defRPr sz="1400"/>
            </a:lvl2pPr>
          </a:lstStyle>
          <a:p>
            <a:pPr algn="l"/>
            <a:r>
              <a:rPr lang="ru-RU" dirty="0">
                <a:solidFill>
                  <a:schemeClr val="bg1"/>
                </a:solidFill>
              </a:rPr>
              <a:t>Взаимодействие </a:t>
            </a:r>
          </a:p>
          <a:p>
            <a:pPr algn="l"/>
            <a:r>
              <a:rPr lang="ru-RU" dirty="0">
                <a:solidFill>
                  <a:schemeClr val="bg1"/>
                </a:solidFill>
              </a:rPr>
              <a:t>с государственными органами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A079CB-CF81-BC18-DEC4-EBC435161E61}"/>
              </a:ext>
            </a:extLst>
          </p:cNvPr>
          <p:cNvSpPr txBox="1"/>
          <p:nvPr/>
        </p:nvSpPr>
        <p:spPr>
          <a:xfrm>
            <a:off x="638129" y="2534636"/>
            <a:ext cx="1249635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000">
                <a:solidFill>
                  <a:srgbClr val="BFBFBF"/>
                </a:solidFill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latin typeface="Jost SemiBold" pitchFamily="2" charset="-52"/>
                <a:ea typeface="Jost SemiBold" pitchFamily="2" charset="-52"/>
              </a:rPr>
              <a:t>ЦБ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479784-094D-6DEA-801E-05F58233DA40}"/>
              </a:ext>
            </a:extLst>
          </p:cNvPr>
          <p:cNvSpPr txBox="1"/>
          <p:nvPr/>
        </p:nvSpPr>
        <p:spPr>
          <a:xfrm>
            <a:off x="2031907" y="2534636"/>
            <a:ext cx="284358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3600" dirty="0" err="1">
                <a:solidFill>
                  <a:schemeClr val="tx1"/>
                </a:solidFill>
              </a:rPr>
              <a:t>МинФин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2150A-F487-82D6-710A-37571A5540CB}"/>
              </a:ext>
            </a:extLst>
          </p:cNvPr>
          <p:cNvSpPr txBox="1"/>
          <p:nvPr/>
        </p:nvSpPr>
        <p:spPr>
          <a:xfrm>
            <a:off x="6881926" y="2534635"/>
            <a:ext cx="3335401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pPr>
              <a:lnSpc>
                <a:spcPct val="70000"/>
              </a:lnSpc>
            </a:pPr>
            <a:r>
              <a:rPr lang="ru-RU" sz="3600" dirty="0">
                <a:solidFill>
                  <a:schemeClr val="tx1"/>
                </a:solidFill>
              </a:rPr>
              <a:t>Налоговая сл.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132CEA-0B66-4A80-E6C7-AE99AFCD43D9}"/>
              </a:ext>
            </a:extLst>
          </p:cNvPr>
          <p:cNvSpPr txBox="1"/>
          <p:nvPr/>
        </p:nvSpPr>
        <p:spPr>
          <a:xfrm>
            <a:off x="4448746" y="2534636"/>
            <a:ext cx="2251528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3600" dirty="0" err="1">
                <a:solidFill>
                  <a:schemeClr val="tx1"/>
                </a:solidFill>
              </a:rPr>
              <a:t>ГосДума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17B31D-CC60-8CE9-46F7-2D825B537C7C}"/>
              </a:ext>
            </a:extLst>
          </p:cNvPr>
          <p:cNvSpPr txBox="1"/>
          <p:nvPr/>
        </p:nvSpPr>
        <p:spPr>
          <a:xfrm>
            <a:off x="10160093" y="2534636"/>
            <a:ext cx="19655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000">
                <a:solidFill>
                  <a:srgbClr val="BFBFBF"/>
                </a:solidFill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latin typeface="Jost SemiBold" pitchFamily="2" charset="-52"/>
                <a:ea typeface="Jost SemiBold" pitchFamily="2" charset="-52"/>
              </a:rPr>
              <a:t>РНПК</a:t>
            </a:r>
          </a:p>
        </p:txBody>
      </p:sp>
      <p:pic>
        <p:nvPicPr>
          <p:cNvPr id="62" name="Рисунок 61" descr="Изображение выглядит как символ, круг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804B61B5-0A34-B90F-AFB6-AAA85CF7CB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282" y="665209"/>
            <a:ext cx="889318" cy="889318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B364595-0F66-E041-4A22-CA0AD128F55E}"/>
              </a:ext>
            </a:extLst>
          </p:cNvPr>
          <p:cNvGrpSpPr/>
          <p:nvPr/>
        </p:nvGrpSpPr>
        <p:grpSpPr>
          <a:xfrm>
            <a:off x="638129" y="3884832"/>
            <a:ext cx="2815568" cy="846386"/>
            <a:chOff x="638129" y="3884832"/>
            <a:chExt cx="2815568" cy="846386"/>
          </a:xfrm>
        </p:grpSpPr>
        <p:sp>
          <p:nvSpPr>
            <p:cNvPr id="18" name="TextBox 3, chunk 1">
              <a:extLst>
                <a:ext uri="{FF2B5EF4-FFF2-40B4-BE49-F238E27FC236}">
                  <a16:creationId xmlns:a16="http://schemas.microsoft.com/office/drawing/2014/main" id="{A025976E-CF24-DBBE-4634-ACCE097600AE}"/>
                </a:ext>
              </a:extLst>
            </p:cNvPr>
            <p:cNvSpPr txBox="1"/>
            <p:nvPr/>
          </p:nvSpPr>
          <p:spPr>
            <a:xfrm>
              <a:off x="1141951" y="3884832"/>
              <a:ext cx="231174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000">
                  <a:latin typeface="Jost" pitchFamily="2" charset="-52"/>
                  <a:ea typeface="Jost" pitchFamily="2" charset="-52"/>
                </a:defRPr>
              </a:lvl1pPr>
            </a:lstStyle>
            <a:p>
              <a:r>
                <a:rPr lang="ru-RU" b="1" dirty="0"/>
                <a:t>Запрос про отмену МСФО</a:t>
              </a:r>
            </a:p>
            <a:p>
              <a:endParaRPr lang="ru-RU" dirty="0">
                <a:latin typeface="Jost SemiBold" pitchFamily="2" charset="-52"/>
                <a:ea typeface="Jost SemiBold" pitchFamily="2" charset="-5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B6AD24-FCA8-9507-E841-1A797EEA77D5}"/>
                </a:ext>
              </a:extLst>
            </p:cNvPr>
            <p:cNvSpPr txBox="1"/>
            <p:nvPr/>
          </p:nvSpPr>
          <p:spPr>
            <a:xfrm>
              <a:off x="638129" y="3886967"/>
              <a:ext cx="502104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3600">
                  <a:latin typeface="Jost SemiBold" pitchFamily="2" charset="-52"/>
                  <a:ea typeface="Jost SemiBold" pitchFamily="2" charset="-52"/>
                </a:defRPr>
              </a:lvl1pPr>
              <a:lvl2pPr lvl="1">
                <a:defRPr sz="1400"/>
              </a:lvl2pPr>
            </a:lstStyle>
            <a:p>
              <a:pPr algn="l"/>
              <a:r>
                <a:rPr lang="ru-RU" sz="5400" dirty="0">
                  <a:solidFill>
                    <a:srgbClr val="007FB3"/>
                  </a:solidFill>
                  <a:latin typeface="Jost" pitchFamily="2" charset="-52"/>
                  <a:ea typeface="Jost" pitchFamily="2" charset="-52"/>
                </a:rPr>
                <a:t>1</a:t>
              </a:r>
              <a:endParaRPr lang="en-US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7027542-AF36-CF6B-DC24-EA288118F5CD}"/>
              </a:ext>
            </a:extLst>
          </p:cNvPr>
          <p:cNvGrpSpPr/>
          <p:nvPr/>
        </p:nvGrpSpPr>
        <p:grpSpPr>
          <a:xfrm>
            <a:off x="4448746" y="3884832"/>
            <a:ext cx="2985373" cy="846386"/>
            <a:chOff x="4448746" y="3884832"/>
            <a:chExt cx="2985373" cy="846386"/>
          </a:xfrm>
        </p:grpSpPr>
        <p:sp>
          <p:nvSpPr>
            <p:cNvPr id="27" name="TextBox 3, chunk 2">
              <a:extLst>
                <a:ext uri="{FF2B5EF4-FFF2-40B4-BE49-F238E27FC236}">
                  <a16:creationId xmlns:a16="http://schemas.microsoft.com/office/drawing/2014/main" id="{9DAC623C-A7A5-A75A-F1CF-5C523F5454A4}"/>
                </a:ext>
              </a:extLst>
            </p:cNvPr>
            <p:cNvSpPr txBox="1"/>
            <p:nvPr/>
          </p:nvSpPr>
          <p:spPr>
            <a:xfrm>
              <a:off x="5006962" y="3884832"/>
              <a:ext cx="2427157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000">
                  <a:latin typeface="Jost" pitchFamily="2" charset="-52"/>
                  <a:ea typeface="Jost" pitchFamily="2" charset="-52"/>
                </a:defRPr>
              </a:lvl1pPr>
            </a:lstStyle>
            <a:p>
              <a:r>
                <a:rPr lang="ru-RU" dirty="0">
                  <a:latin typeface="Jost SemiBold" pitchFamily="2" charset="-52"/>
                  <a:ea typeface="Jost SemiBold" pitchFamily="2" charset="-52"/>
                </a:rPr>
                <a:t>Участие в работе экспертного Совета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3A0B79F-B3D8-F1FA-16B6-685B66754948}"/>
                </a:ext>
              </a:extLst>
            </p:cNvPr>
            <p:cNvSpPr txBox="1"/>
            <p:nvPr/>
          </p:nvSpPr>
          <p:spPr>
            <a:xfrm>
              <a:off x="4448746" y="3886967"/>
              <a:ext cx="502104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3600">
                  <a:latin typeface="Jost SemiBold" pitchFamily="2" charset="-52"/>
                  <a:ea typeface="Jost SemiBold" pitchFamily="2" charset="-52"/>
                </a:defRPr>
              </a:lvl1pPr>
              <a:lvl2pPr lvl="1">
                <a:defRPr sz="1400"/>
              </a:lvl2pPr>
            </a:lstStyle>
            <a:p>
              <a:pPr algn="l"/>
              <a:r>
                <a:rPr lang="ru-RU" sz="5400" dirty="0">
                  <a:solidFill>
                    <a:srgbClr val="007FB3"/>
                  </a:solidFill>
                  <a:latin typeface="Jost" pitchFamily="2" charset="-52"/>
                  <a:ea typeface="Jost" pitchFamily="2" charset="-52"/>
                </a:rPr>
                <a:t>3</a:t>
              </a:r>
              <a:endParaRPr lang="en-US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82932C3-4E7D-28FB-3DDF-A58A35217023}"/>
              </a:ext>
            </a:extLst>
          </p:cNvPr>
          <p:cNvGrpSpPr/>
          <p:nvPr/>
        </p:nvGrpSpPr>
        <p:grpSpPr>
          <a:xfrm>
            <a:off x="7779440" y="3877441"/>
            <a:ext cx="3895398" cy="1110499"/>
            <a:chOff x="7779440" y="3877441"/>
            <a:chExt cx="3895398" cy="1110499"/>
          </a:xfrm>
        </p:grpSpPr>
        <p:sp>
          <p:nvSpPr>
            <p:cNvPr id="28" name="TextBox 3, chunk 3">
              <a:extLst>
                <a:ext uri="{FF2B5EF4-FFF2-40B4-BE49-F238E27FC236}">
                  <a16:creationId xmlns:a16="http://schemas.microsoft.com/office/drawing/2014/main" id="{D7226DDD-1159-6225-ADD8-8947EDA3B1D5}"/>
                </a:ext>
              </a:extLst>
            </p:cNvPr>
            <p:cNvSpPr txBox="1"/>
            <p:nvPr/>
          </p:nvSpPr>
          <p:spPr>
            <a:xfrm>
              <a:off x="8403464" y="3895333"/>
              <a:ext cx="3271374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000">
                  <a:latin typeface="Jost" pitchFamily="2" charset="-52"/>
                  <a:ea typeface="Jost" pitchFamily="2" charset="-52"/>
                </a:defRPr>
              </a:lvl1pPr>
            </a:lstStyle>
            <a:p>
              <a:r>
                <a:rPr lang="ru-RU" dirty="0">
                  <a:latin typeface="Jost SemiBold" pitchFamily="2" charset="-52"/>
                  <a:ea typeface="Jost SemiBold" pitchFamily="2" charset="-52"/>
                </a:rPr>
                <a:t>Судебные споры </a:t>
              </a:r>
            </a:p>
            <a:p>
              <a:r>
                <a:rPr lang="ru-RU" dirty="0"/>
                <a:t>со страховщиками </a:t>
              </a:r>
            </a:p>
            <a:p>
              <a:r>
                <a:rPr lang="ru-RU" dirty="0"/>
                <a:t>по рискам, размещенным через брокеров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FDD902-85C3-7EA5-1762-590092F59B2A}"/>
                </a:ext>
              </a:extLst>
            </p:cNvPr>
            <p:cNvSpPr txBox="1"/>
            <p:nvPr/>
          </p:nvSpPr>
          <p:spPr>
            <a:xfrm>
              <a:off x="7779440" y="3877441"/>
              <a:ext cx="502104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3600">
                  <a:latin typeface="Jost SemiBold" pitchFamily="2" charset="-52"/>
                  <a:ea typeface="Jost SemiBold" pitchFamily="2" charset="-52"/>
                </a:defRPr>
              </a:lvl1pPr>
              <a:lvl2pPr lvl="1">
                <a:defRPr sz="1400"/>
              </a:lvl2pPr>
            </a:lstStyle>
            <a:p>
              <a:pPr algn="l"/>
              <a:r>
                <a:rPr lang="ru-RU" sz="5400" dirty="0">
                  <a:solidFill>
                    <a:srgbClr val="007FB3"/>
                  </a:solidFill>
                  <a:latin typeface="Jost" pitchFamily="2" charset="-52"/>
                  <a:ea typeface="Jost" pitchFamily="2" charset="-52"/>
                </a:rPr>
                <a:t>4</a:t>
              </a:r>
              <a:endParaRPr lang="en-US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F4DB236-CA6C-29E7-2A70-AE27BA227662}"/>
              </a:ext>
            </a:extLst>
          </p:cNvPr>
          <p:cNvGrpSpPr/>
          <p:nvPr/>
        </p:nvGrpSpPr>
        <p:grpSpPr>
          <a:xfrm>
            <a:off x="672827" y="5315581"/>
            <a:ext cx="3238773" cy="850169"/>
            <a:chOff x="672827" y="5315581"/>
            <a:chExt cx="3238773" cy="850169"/>
          </a:xfrm>
        </p:grpSpPr>
        <p:sp>
          <p:nvSpPr>
            <p:cNvPr id="29" name="TextBox 3, chunk 4">
              <a:extLst>
                <a:ext uri="{FF2B5EF4-FFF2-40B4-BE49-F238E27FC236}">
                  <a16:creationId xmlns:a16="http://schemas.microsoft.com/office/drawing/2014/main" id="{4CEB0B11-6612-8A4E-9924-6E8D6A3FD34A}"/>
                </a:ext>
              </a:extLst>
            </p:cNvPr>
            <p:cNvSpPr txBox="1"/>
            <p:nvPr/>
          </p:nvSpPr>
          <p:spPr>
            <a:xfrm>
              <a:off x="1196166" y="5319364"/>
              <a:ext cx="2715434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000">
                  <a:latin typeface="Jost SemiBold" pitchFamily="2" charset="-52"/>
                  <a:ea typeface="Jost SemiBold" pitchFamily="2" charset="-52"/>
                </a:defRPr>
              </a:lvl1pPr>
            </a:lstStyle>
            <a:p>
              <a:r>
                <a:rPr lang="ru-RU" dirty="0">
                  <a:latin typeface="Jost SemiBold" pitchFamily="2" charset="-52"/>
                  <a:ea typeface="Jost SemiBold" pitchFamily="2" charset="-52"/>
                </a:rPr>
                <a:t>Письмо о «порогах» выхода на рынки СНГ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3C42B8-4BCA-98A8-EDAA-F38B595ACF5C}"/>
                </a:ext>
              </a:extLst>
            </p:cNvPr>
            <p:cNvSpPr txBox="1"/>
            <p:nvPr/>
          </p:nvSpPr>
          <p:spPr>
            <a:xfrm>
              <a:off x="672827" y="5315581"/>
              <a:ext cx="502104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3600">
                  <a:latin typeface="Jost SemiBold" pitchFamily="2" charset="-52"/>
                  <a:ea typeface="Jost SemiBold" pitchFamily="2" charset="-52"/>
                </a:defRPr>
              </a:lvl1pPr>
              <a:lvl2pPr lvl="1">
                <a:defRPr sz="1400"/>
              </a:lvl2pPr>
            </a:lstStyle>
            <a:p>
              <a:pPr algn="l"/>
              <a:r>
                <a:rPr lang="ru-RU" sz="5400" dirty="0">
                  <a:solidFill>
                    <a:srgbClr val="007FB3"/>
                  </a:solidFill>
                  <a:latin typeface="Jost" pitchFamily="2" charset="-52"/>
                  <a:ea typeface="Jost" pitchFamily="2" charset="-52"/>
                </a:rPr>
                <a:t>2</a:t>
              </a:r>
              <a:endParaRPr lang="en-US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endParaRPr>
            </a:p>
          </p:txBody>
        </p:sp>
      </p:grp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3A16A893-5296-6B8D-4F7E-774B7C35597C}"/>
              </a:ext>
            </a:extLst>
          </p:cNvPr>
          <p:cNvCxnSpPr>
            <a:cxnSpLocks/>
          </p:cNvCxnSpPr>
          <p:nvPr/>
        </p:nvCxnSpPr>
        <p:spPr>
          <a:xfrm>
            <a:off x="906461" y="4641460"/>
            <a:ext cx="0" cy="540000"/>
          </a:xfrm>
          <a:prstGeom prst="line">
            <a:avLst/>
          </a:prstGeom>
          <a:ln w="25400" cap="rnd">
            <a:solidFill>
              <a:srgbClr val="007FB3"/>
            </a:solidFill>
            <a:prstDash val="sysDot"/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41ED32D4-AFDB-A518-B787-5145C7F6CF7A}"/>
              </a:ext>
            </a:extLst>
          </p:cNvPr>
          <p:cNvCxnSpPr>
            <a:cxnSpLocks/>
          </p:cNvCxnSpPr>
          <p:nvPr/>
        </p:nvCxnSpPr>
        <p:spPr>
          <a:xfrm>
            <a:off x="4711992" y="3097867"/>
            <a:ext cx="0" cy="718483"/>
          </a:xfrm>
          <a:prstGeom prst="line">
            <a:avLst/>
          </a:prstGeom>
          <a:ln w="25400" cap="rnd">
            <a:solidFill>
              <a:srgbClr val="007FB3"/>
            </a:solidFill>
            <a:prstDash val="sysDot"/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E7C7B76-C837-83AC-AEC4-778BDAFCBD12}"/>
              </a:ext>
            </a:extLst>
          </p:cNvPr>
          <p:cNvGrpSpPr/>
          <p:nvPr/>
        </p:nvGrpSpPr>
        <p:grpSpPr>
          <a:xfrm>
            <a:off x="7107506" y="3063517"/>
            <a:ext cx="1017319" cy="756008"/>
            <a:chOff x="7107506" y="3063517"/>
            <a:chExt cx="1017319" cy="756008"/>
          </a:xfrm>
        </p:grpSpPr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EB926AA8-57DD-EFE2-7A2E-C850665001C1}"/>
                </a:ext>
              </a:extLst>
            </p:cNvPr>
            <p:cNvSpPr/>
            <p:nvPr/>
          </p:nvSpPr>
          <p:spPr>
            <a:xfrm>
              <a:off x="7143750" y="3095625"/>
              <a:ext cx="981075" cy="723900"/>
            </a:xfrm>
            <a:custGeom>
              <a:avLst/>
              <a:gdLst>
                <a:gd name="connsiteX0" fmla="*/ 0 w 981075"/>
                <a:gd name="connsiteY0" fmla="*/ 0 h 723900"/>
                <a:gd name="connsiteX1" fmla="*/ 0 w 981075"/>
                <a:gd name="connsiteY1" fmla="*/ 404813 h 723900"/>
                <a:gd name="connsiteX2" fmla="*/ 981075 w 981075"/>
                <a:gd name="connsiteY2" fmla="*/ 404813 h 723900"/>
                <a:gd name="connsiteX3" fmla="*/ 981075 w 981075"/>
                <a:gd name="connsiteY3" fmla="*/ 72390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1075" h="723900">
                  <a:moveTo>
                    <a:pt x="0" y="0"/>
                  </a:moveTo>
                  <a:lnTo>
                    <a:pt x="0" y="404813"/>
                  </a:lnTo>
                  <a:lnTo>
                    <a:pt x="981075" y="404813"/>
                  </a:lnTo>
                  <a:lnTo>
                    <a:pt x="981075" y="723900"/>
                  </a:lnTo>
                </a:path>
              </a:pathLst>
            </a:custGeom>
            <a:ln w="25400" cap="rnd">
              <a:solidFill>
                <a:srgbClr val="007FB3"/>
              </a:solidFill>
              <a:prstDash val="sysDot"/>
              <a:round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B233DD76-86BF-54CB-6997-5697810FDCB3}"/>
                </a:ext>
              </a:extLst>
            </p:cNvPr>
            <p:cNvSpPr/>
            <p:nvPr/>
          </p:nvSpPr>
          <p:spPr>
            <a:xfrm>
              <a:off x="7107506" y="3063517"/>
              <a:ext cx="72488" cy="72488"/>
            </a:xfrm>
            <a:prstGeom prst="ellipse">
              <a:avLst/>
            </a:pr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495CB8B-4242-2F5B-FE61-13E04696F637}"/>
              </a:ext>
            </a:extLst>
          </p:cNvPr>
          <p:cNvGrpSpPr/>
          <p:nvPr/>
        </p:nvGrpSpPr>
        <p:grpSpPr>
          <a:xfrm>
            <a:off x="885825" y="3042713"/>
            <a:ext cx="1417369" cy="776812"/>
            <a:chOff x="885825" y="3042713"/>
            <a:chExt cx="1417369" cy="776812"/>
          </a:xfrm>
        </p:grpSpPr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B440700F-820D-4018-9768-E0CCB0C3DF12}"/>
                </a:ext>
              </a:extLst>
            </p:cNvPr>
            <p:cNvSpPr/>
            <p:nvPr/>
          </p:nvSpPr>
          <p:spPr>
            <a:xfrm>
              <a:off x="885825" y="3081338"/>
              <a:ext cx="1381125" cy="738187"/>
            </a:xfrm>
            <a:custGeom>
              <a:avLst/>
              <a:gdLst>
                <a:gd name="connsiteX0" fmla="*/ 1381125 w 1381125"/>
                <a:gd name="connsiteY0" fmla="*/ 0 h 738187"/>
                <a:gd name="connsiteX1" fmla="*/ 1381125 w 1381125"/>
                <a:gd name="connsiteY1" fmla="*/ 414337 h 738187"/>
                <a:gd name="connsiteX2" fmla="*/ 0 w 1381125"/>
                <a:gd name="connsiteY2" fmla="*/ 414337 h 738187"/>
                <a:gd name="connsiteX3" fmla="*/ 0 w 1381125"/>
                <a:gd name="connsiteY3" fmla="*/ 738187 h 73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738187">
                  <a:moveTo>
                    <a:pt x="1381125" y="0"/>
                  </a:moveTo>
                  <a:lnTo>
                    <a:pt x="1381125" y="414337"/>
                  </a:lnTo>
                  <a:lnTo>
                    <a:pt x="0" y="414337"/>
                  </a:lnTo>
                  <a:lnTo>
                    <a:pt x="0" y="738187"/>
                  </a:lnTo>
                </a:path>
              </a:pathLst>
            </a:custGeom>
            <a:ln w="25400" cap="rnd">
              <a:solidFill>
                <a:srgbClr val="007FB3"/>
              </a:solidFill>
              <a:prstDash val="sysDot"/>
              <a:round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51D2B847-19C2-A4B6-89D3-57560755474E}"/>
                </a:ext>
              </a:extLst>
            </p:cNvPr>
            <p:cNvSpPr/>
            <p:nvPr/>
          </p:nvSpPr>
          <p:spPr>
            <a:xfrm>
              <a:off x="2230706" y="3042713"/>
              <a:ext cx="72488" cy="72488"/>
            </a:xfrm>
            <a:prstGeom prst="ellipse">
              <a:avLst/>
            </a:pr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Овал 44">
            <a:extLst>
              <a:ext uri="{FF2B5EF4-FFF2-40B4-BE49-F238E27FC236}">
                <a16:creationId xmlns:a16="http://schemas.microsoft.com/office/drawing/2014/main" id="{2089BB4D-F4C5-E78A-EC53-E699278BF1F9}"/>
              </a:ext>
            </a:extLst>
          </p:cNvPr>
          <p:cNvSpPr/>
          <p:nvPr/>
        </p:nvSpPr>
        <p:spPr>
          <a:xfrm>
            <a:off x="7077260" y="2209258"/>
            <a:ext cx="145143" cy="145143"/>
          </a:xfrm>
          <a:prstGeom prst="ellipse">
            <a:avLst/>
          </a:prstGeom>
          <a:solidFill>
            <a:srgbClr val="007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BFBF"/>
              </a:solidFill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A2A392CE-E30F-E46B-C26B-6FA7DE75E9EC}"/>
              </a:ext>
            </a:extLst>
          </p:cNvPr>
          <p:cNvGrpSpPr/>
          <p:nvPr/>
        </p:nvGrpSpPr>
        <p:grpSpPr>
          <a:xfrm>
            <a:off x="724148" y="2153916"/>
            <a:ext cx="254318" cy="254318"/>
            <a:chOff x="724148" y="2153916"/>
            <a:chExt cx="254318" cy="254318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D760D26B-8C71-4A82-8843-A2F12084F4E4}"/>
                </a:ext>
              </a:extLst>
            </p:cNvPr>
            <p:cNvSpPr/>
            <p:nvPr/>
          </p:nvSpPr>
          <p:spPr>
            <a:xfrm>
              <a:off x="778736" y="2209258"/>
              <a:ext cx="145143" cy="14514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1F9822BC-949E-B041-370D-1E0974BEE8A2}"/>
                </a:ext>
              </a:extLst>
            </p:cNvPr>
            <p:cNvSpPr/>
            <p:nvPr/>
          </p:nvSpPr>
          <p:spPr>
            <a:xfrm>
              <a:off x="724148" y="2153916"/>
              <a:ext cx="254318" cy="2543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A4EA7422-D083-014A-97CE-F2DEAF24DDED}"/>
              </a:ext>
            </a:extLst>
          </p:cNvPr>
          <p:cNvGrpSpPr/>
          <p:nvPr/>
        </p:nvGrpSpPr>
        <p:grpSpPr>
          <a:xfrm>
            <a:off x="10182643" y="2132065"/>
            <a:ext cx="325385" cy="325385"/>
            <a:chOff x="10182643" y="2132065"/>
            <a:chExt cx="325385" cy="325385"/>
          </a:xfrm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5A0762BC-A57D-F13F-6236-AB4998346494}"/>
                </a:ext>
              </a:extLst>
            </p:cNvPr>
            <p:cNvSpPr/>
            <p:nvPr/>
          </p:nvSpPr>
          <p:spPr>
            <a:xfrm>
              <a:off x="10272765" y="2209258"/>
              <a:ext cx="145143" cy="14514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17A33AD8-19C4-C47F-4EF7-8BCFE3331B0E}"/>
                </a:ext>
              </a:extLst>
            </p:cNvPr>
            <p:cNvSpPr/>
            <p:nvPr/>
          </p:nvSpPr>
          <p:spPr>
            <a:xfrm>
              <a:off x="10182643" y="2132065"/>
              <a:ext cx="325385" cy="325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Овал 42">
            <a:extLst>
              <a:ext uri="{FF2B5EF4-FFF2-40B4-BE49-F238E27FC236}">
                <a16:creationId xmlns:a16="http://schemas.microsoft.com/office/drawing/2014/main" id="{3C62801B-FF25-CEC7-E7B2-5BE9AB89B8C2}"/>
              </a:ext>
            </a:extLst>
          </p:cNvPr>
          <p:cNvSpPr/>
          <p:nvPr/>
        </p:nvSpPr>
        <p:spPr>
          <a:xfrm>
            <a:off x="2206896" y="2209258"/>
            <a:ext cx="145143" cy="145143"/>
          </a:xfrm>
          <a:prstGeom prst="ellipse">
            <a:avLst/>
          </a:prstGeom>
          <a:solidFill>
            <a:srgbClr val="007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BFBF"/>
              </a:solidFill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648B195A-CB84-78E0-7141-B558F97BEFA8}"/>
              </a:ext>
            </a:extLst>
          </p:cNvPr>
          <p:cNvSpPr/>
          <p:nvPr/>
        </p:nvSpPr>
        <p:spPr>
          <a:xfrm>
            <a:off x="4642078" y="2209258"/>
            <a:ext cx="145143" cy="145143"/>
          </a:xfrm>
          <a:prstGeom prst="ellipse">
            <a:avLst/>
          </a:prstGeom>
          <a:solidFill>
            <a:srgbClr val="007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144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DA8650C5-A2C7-94B9-6BC5-4744658CF6BF}"/>
              </a:ext>
            </a:extLst>
          </p:cNvPr>
          <p:cNvGrpSpPr/>
          <p:nvPr/>
        </p:nvGrpSpPr>
        <p:grpSpPr>
          <a:xfrm>
            <a:off x="-1" y="469899"/>
            <a:ext cx="10272768" cy="1348060"/>
            <a:chOff x="-1" y="469899"/>
            <a:chExt cx="10272768" cy="1348060"/>
          </a:xfrm>
        </p:grpSpPr>
        <p:sp>
          <p:nvSpPr>
            <p:cNvPr id="59" name="Блок-схема: ручной ввод 24">
              <a:extLst>
                <a:ext uri="{FF2B5EF4-FFF2-40B4-BE49-F238E27FC236}">
                  <a16:creationId xmlns:a16="http://schemas.microsoft.com/office/drawing/2014/main" id="{68F94CE7-B715-D40D-A2BB-9E6DAC2BFCD9}"/>
                </a:ext>
              </a:extLst>
            </p:cNvPr>
            <p:cNvSpPr/>
            <p:nvPr/>
          </p:nvSpPr>
          <p:spPr>
            <a:xfrm rot="16200000" flipV="1">
              <a:off x="4462353" y="-3992455"/>
              <a:ext cx="1348060" cy="10272768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802 h 8802"/>
                <a:gd name="connsiteX1" fmla="*/ 10000 w 10000"/>
                <a:gd name="connsiteY1" fmla="*/ 0 h 8802"/>
                <a:gd name="connsiteX2" fmla="*/ 10000 w 10000"/>
                <a:gd name="connsiteY2" fmla="*/ 8802 h 8802"/>
                <a:gd name="connsiteX3" fmla="*/ 0 w 10000"/>
                <a:gd name="connsiteY3" fmla="*/ 8802 h 8802"/>
                <a:gd name="connsiteX4" fmla="*/ 0 w 10000"/>
                <a:gd name="connsiteY4" fmla="*/ 802 h 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8802">
                  <a:moveTo>
                    <a:pt x="0" y="802"/>
                  </a:moveTo>
                  <a:lnTo>
                    <a:pt x="10000" y="0"/>
                  </a:lnTo>
                  <a:lnTo>
                    <a:pt x="10000" y="8802"/>
                  </a:lnTo>
                  <a:lnTo>
                    <a:pt x="0" y="8802"/>
                  </a:lnTo>
                  <a:lnTo>
                    <a:pt x="0" y="802"/>
                  </a:lnTo>
                  <a:close/>
                </a:path>
              </a:pathLst>
            </a:cu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73767781-51E8-9BE6-BBCF-BA7748A9160A}"/>
                </a:ext>
              </a:extLst>
            </p:cNvPr>
            <p:cNvSpPr/>
            <p:nvPr/>
          </p:nvSpPr>
          <p:spPr>
            <a:xfrm>
              <a:off x="203200" y="914400"/>
              <a:ext cx="145143" cy="261257"/>
            </a:xfrm>
            <a:prstGeom prst="rect">
              <a:avLst/>
            </a:pr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2" name="Полилиния: фигура 41">
            <a:extLst>
              <a:ext uri="{FF2B5EF4-FFF2-40B4-BE49-F238E27FC236}">
                <a16:creationId xmlns:a16="http://schemas.microsoft.com/office/drawing/2014/main" id="{0C016138-D72B-88B4-5D41-18F59ADF9698}"/>
              </a:ext>
            </a:extLst>
          </p:cNvPr>
          <p:cNvSpPr/>
          <p:nvPr/>
        </p:nvSpPr>
        <p:spPr>
          <a:xfrm>
            <a:off x="10731192" y="2888579"/>
            <a:ext cx="3785071" cy="6858000"/>
          </a:xfrm>
          <a:custGeom>
            <a:avLst/>
            <a:gdLst>
              <a:gd name="connsiteX0" fmla="*/ 1356360 w 1356360"/>
              <a:gd name="connsiteY0" fmla="*/ 0 h 2910840"/>
              <a:gd name="connsiteX1" fmla="*/ 1356360 w 1356360"/>
              <a:gd name="connsiteY1" fmla="*/ 2910840 h 2910840"/>
              <a:gd name="connsiteX2" fmla="*/ 0 w 1356360"/>
              <a:gd name="connsiteY2" fmla="*/ 2910840 h 2910840"/>
              <a:gd name="connsiteX3" fmla="*/ 1356360 w 1356360"/>
              <a:gd name="connsiteY3" fmla="*/ 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360" h="2910840">
                <a:moveTo>
                  <a:pt x="1356360" y="0"/>
                </a:moveTo>
                <a:lnTo>
                  <a:pt x="1356360" y="2910840"/>
                </a:lnTo>
                <a:lnTo>
                  <a:pt x="0" y="2910840"/>
                </a:lnTo>
                <a:lnTo>
                  <a:pt x="1356360" y="0"/>
                </a:lnTo>
                <a:close/>
              </a:path>
            </a:pathLst>
          </a:custGeom>
          <a:solidFill>
            <a:srgbClr val="90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A966364-3215-75EE-1D3D-2AB855AD69DC}"/>
              </a:ext>
            </a:extLst>
          </p:cNvPr>
          <p:cNvCxnSpPr>
            <a:cxnSpLocks/>
          </p:cNvCxnSpPr>
          <p:nvPr/>
        </p:nvCxnSpPr>
        <p:spPr>
          <a:xfrm>
            <a:off x="-274864" y="2281830"/>
            <a:ext cx="13598978" cy="0"/>
          </a:xfrm>
          <a:prstGeom prst="straightConnector1">
            <a:avLst/>
          </a:prstGeom>
          <a:noFill/>
          <a:ln w="25400" cap="rnd">
            <a:solidFill>
              <a:srgbClr val="303C40"/>
            </a:solidFill>
            <a:prstDash val="sysDot"/>
            <a:round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771DD04-C59C-8207-196F-9DC9CAB00E90}"/>
              </a:ext>
            </a:extLst>
          </p:cNvPr>
          <p:cNvSpPr txBox="1"/>
          <p:nvPr/>
        </p:nvSpPr>
        <p:spPr>
          <a:xfrm>
            <a:off x="1756682" y="688658"/>
            <a:ext cx="7488918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600">
                <a:latin typeface="Jost SemiBold" pitchFamily="2" charset="-52"/>
                <a:ea typeface="Jost SemiBold" pitchFamily="2" charset="-52"/>
              </a:defRPr>
            </a:lvl1pPr>
            <a:lvl2pPr lvl="1">
              <a:defRPr sz="1400"/>
            </a:lvl2pPr>
          </a:lstStyle>
          <a:p>
            <a:pPr algn="l"/>
            <a:r>
              <a:rPr lang="ru-RU" dirty="0">
                <a:solidFill>
                  <a:schemeClr val="bg1"/>
                </a:solidFill>
              </a:rPr>
              <a:t>Взаимодействие </a:t>
            </a:r>
          </a:p>
          <a:p>
            <a:pPr algn="l"/>
            <a:r>
              <a:rPr lang="ru-RU" dirty="0">
                <a:solidFill>
                  <a:schemeClr val="bg1"/>
                </a:solidFill>
              </a:rPr>
              <a:t>с государственными органами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7F9C6F-3C63-D33B-FF1C-509510F243F5}"/>
              </a:ext>
            </a:extLst>
          </p:cNvPr>
          <p:cNvSpPr txBox="1"/>
          <p:nvPr/>
        </p:nvSpPr>
        <p:spPr>
          <a:xfrm>
            <a:off x="10104659" y="2534636"/>
            <a:ext cx="1965598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3600" dirty="0">
                <a:solidFill>
                  <a:schemeClr val="tx1"/>
                </a:solidFill>
              </a:rPr>
              <a:t>РНПК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07BB5B-02D9-BF5B-83AF-9775F6411636}"/>
              </a:ext>
            </a:extLst>
          </p:cNvPr>
          <p:cNvSpPr txBox="1"/>
          <p:nvPr/>
        </p:nvSpPr>
        <p:spPr>
          <a:xfrm>
            <a:off x="638129" y="2534636"/>
            <a:ext cx="124963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2000" dirty="0">
                <a:solidFill>
                  <a:srgbClr val="BFBFBF"/>
                </a:solidFill>
              </a:rPr>
              <a:t>ЦБ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9BC32A9-4B0F-7B02-C258-54FD6BCBA4C3}"/>
              </a:ext>
            </a:extLst>
          </p:cNvPr>
          <p:cNvGrpSpPr/>
          <p:nvPr/>
        </p:nvGrpSpPr>
        <p:grpSpPr>
          <a:xfrm>
            <a:off x="638129" y="3968388"/>
            <a:ext cx="2910879" cy="1347613"/>
            <a:chOff x="638129" y="3968388"/>
            <a:chExt cx="2910879" cy="1347613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9FA5C11-515F-856C-E1C9-06F46A58D746}"/>
                </a:ext>
              </a:extLst>
            </p:cNvPr>
            <p:cNvSpPr txBox="1"/>
            <p:nvPr/>
          </p:nvSpPr>
          <p:spPr>
            <a:xfrm>
              <a:off x="1063212" y="3977173"/>
              <a:ext cx="2485796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000">
                  <a:latin typeface="Jost SemiBold" pitchFamily="2" charset="-52"/>
                  <a:ea typeface="Jost SemiBold" pitchFamily="2" charset="-52"/>
                </a:defRPr>
              </a:lvl1pPr>
              <a:lvl2pPr marL="0" lvl="1" algn="ctr">
                <a:lnSpc>
                  <a:spcPct val="80000"/>
                </a:lnSpc>
                <a:defRPr sz="2400">
                  <a:latin typeface="Jost" pitchFamily="2" charset="-52"/>
                  <a:ea typeface="Jost" pitchFamily="2" charset="-52"/>
                </a:defRPr>
              </a:lvl2pPr>
            </a:lstStyle>
            <a:p>
              <a:r>
                <a:rPr lang="ru-RU" dirty="0"/>
                <a:t>Участие страховых брокеров </a:t>
              </a:r>
            </a:p>
            <a:p>
              <a:r>
                <a:rPr lang="ru-RU" dirty="0"/>
                <a:t>в размещении рисков</a:t>
              </a:r>
            </a:p>
            <a:p>
              <a:r>
                <a:rPr lang="ru-RU" dirty="0"/>
                <a:t>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B2E6EA-3B4C-C93C-D7BE-B59DDEB90DD2}"/>
                </a:ext>
              </a:extLst>
            </p:cNvPr>
            <p:cNvSpPr txBox="1"/>
            <p:nvPr/>
          </p:nvSpPr>
          <p:spPr>
            <a:xfrm>
              <a:off x="638129" y="3968388"/>
              <a:ext cx="502104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3600">
                  <a:latin typeface="Jost SemiBold" pitchFamily="2" charset="-52"/>
                  <a:ea typeface="Jost SemiBold" pitchFamily="2" charset="-52"/>
                </a:defRPr>
              </a:lvl1pPr>
              <a:lvl2pPr lvl="1">
                <a:defRPr sz="1400"/>
              </a:lvl2pPr>
            </a:lstStyle>
            <a:p>
              <a:pPr algn="l"/>
              <a:r>
                <a:rPr lang="ru-RU" sz="5400" dirty="0">
                  <a:solidFill>
                    <a:srgbClr val="007FB3"/>
                  </a:solidFill>
                  <a:latin typeface="Jost" pitchFamily="2" charset="-52"/>
                  <a:ea typeface="Jost" pitchFamily="2" charset="-52"/>
                </a:rPr>
                <a:t>1</a:t>
              </a:r>
              <a:endParaRPr lang="en-US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EF618AD7-282D-CAAB-4F98-82248002377E}"/>
              </a:ext>
            </a:extLst>
          </p:cNvPr>
          <p:cNvGrpSpPr/>
          <p:nvPr/>
        </p:nvGrpSpPr>
        <p:grpSpPr>
          <a:xfrm>
            <a:off x="4371494" y="3968388"/>
            <a:ext cx="3019658" cy="1347613"/>
            <a:chOff x="4371494" y="3968388"/>
            <a:chExt cx="3019658" cy="134761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82F87F-4473-8331-2897-CE0E10F67702}"/>
                </a:ext>
              </a:extLst>
            </p:cNvPr>
            <p:cNvSpPr txBox="1"/>
            <p:nvPr/>
          </p:nvSpPr>
          <p:spPr>
            <a:xfrm>
              <a:off x="4905356" y="3977173"/>
              <a:ext cx="2485796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2000">
                  <a:latin typeface="Jost" pitchFamily="2" charset="-52"/>
                  <a:ea typeface="Jost" pitchFamily="2" charset="-52"/>
                </a:defRPr>
              </a:lvl1pPr>
              <a:lvl2pPr marL="0" lvl="1" algn="ctr">
                <a:lnSpc>
                  <a:spcPct val="80000"/>
                </a:lnSpc>
                <a:defRPr sz="2400">
                  <a:latin typeface="Jost" pitchFamily="2" charset="-52"/>
                  <a:ea typeface="Jost" pitchFamily="2" charset="-52"/>
                </a:defRPr>
              </a:lvl2pPr>
            </a:lstStyle>
            <a:p>
              <a:pPr algn="l"/>
              <a:r>
                <a:rPr lang="ru-RU" dirty="0">
                  <a:latin typeface="Jost SemiBold" pitchFamily="2" charset="-52"/>
                  <a:ea typeface="Jost SemiBold" pitchFamily="2" charset="-52"/>
                </a:rPr>
                <a:t>Информационная безопасность </a:t>
              </a:r>
              <a:r>
                <a:rPr lang="ru-RU" dirty="0"/>
                <a:t>работы через страховых брокеров</a:t>
              </a:r>
            </a:p>
            <a:p>
              <a:pPr algn="l"/>
              <a:endParaRPr lang="ru-RU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AA6FFF5-978E-2D64-70AF-93B954A7B4C0}"/>
                </a:ext>
              </a:extLst>
            </p:cNvPr>
            <p:cNvSpPr txBox="1"/>
            <p:nvPr/>
          </p:nvSpPr>
          <p:spPr>
            <a:xfrm>
              <a:off x="4371494" y="3968388"/>
              <a:ext cx="502104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3600">
                  <a:latin typeface="Jost SemiBold" pitchFamily="2" charset="-52"/>
                  <a:ea typeface="Jost SemiBold" pitchFamily="2" charset="-52"/>
                </a:defRPr>
              </a:lvl1pPr>
              <a:lvl2pPr lvl="1">
                <a:defRPr sz="1400"/>
              </a:lvl2pPr>
            </a:lstStyle>
            <a:p>
              <a:pPr algn="l"/>
              <a:r>
                <a:rPr lang="ru-RU" sz="5400" dirty="0">
                  <a:solidFill>
                    <a:srgbClr val="007FB3"/>
                  </a:solidFill>
                  <a:latin typeface="Jost" pitchFamily="2" charset="-52"/>
                  <a:ea typeface="Jost" pitchFamily="2" charset="-52"/>
                </a:rPr>
                <a:t>2</a:t>
              </a:r>
              <a:endParaRPr lang="en-US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95DE641-2DE5-3AF6-0DFE-36FD99632D8B}"/>
              </a:ext>
            </a:extLst>
          </p:cNvPr>
          <p:cNvGrpSpPr/>
          <p:nvPr/>
        </p:nvGrpSpPr>
        <p:grpSpPr>
          <a:xfrm>
            <a:off x="8213638" y="3968388"/>
            <a:ext cx="3367076" cy="1347613"/>
            <a:chOff x="8213638" y="3968388"/>
            <a:chExt cx="3367076" cy="134761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D029FFC-D354-3915-17C3-61381630E744}"/>
                </a:ext>
              </a:extLst>
            </p:cNvPr>
            <p:cNvSpPr txBox="1"/>
            <p:nvPr/>
          </p:nvSpPr>
          <p:spPr>
            <a:xfrm>
              <a:off x="8715741" y="3977173"/>
              <a:ext cx="2864973" cy="133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2000">
                  <a:latin typeface="Jost" pitchFamily="2" charset="-52"/>
                  <a:ea typeface="Jost" pitchFamily="2" charset="-52"/>
                </a:defRPr>
              </a:lvl1pPr>
              <a:lvl2pPr marL="0" lvl="1" algn="ctr">
                <a:lnSpc>
                  <a:spcPct val="80000"/>
                </a:lnSpc>
                <a:defRPr sz="2400">
                  <a:latin typeface="Jost" pitchFamily="2" charset="-52"/>
                  <a:ea typeface="Jost" pitchFamily="2" charset="-52"/>
                </a:defRPr>
              </a:lvl2pPr>
            </a:lstStyle>
            <a:p>
              <a:pPr algn="l"/>
              <a:r>
                <a:rPr lang="ru-RU" dirty="0">
                  <a:latin typeface="Jost SemiBold" pitchFamily="2" charset="-52"/>
                  <a:ea typeface="Jost SemiBold" pitchFamily="2" charset="-52"/>
                </a:rPr>
                <a:t>Особенности размещения:</a:t>
              </a:r>
            </a:p>
            <a:p>
              <a:pPr algn="l"/>
              <a:r>
                <a:rPr lang="ru-RU" dirty="0"/>
                <a:t>новые оговорки, политика по перестрахованию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B21560A-E3CA-D5B7-9060-6BEE0478EBC7}"/>
                </a:ext>
              </a:extLst>
            </p:cNvPr>
            <p:cNvSpPr txBox="1"/>
            <p:nvPr/>
          </p:nvSpPr>
          <p:spPr>
            <a:xfrm>
              <a:off x="8213638" y="3968388"/>
              <a:ext cx="502104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3600">
                  <a:latin typeface="Jost SemiBold" pitchFamily="2" charset="-52"/>
                  <a:ea typeface="Jost SemiBold" pitchFamily="2" charset="-52"/>
                </a:defRPr>
              </a:lvl1pPr>
              <a:lvl2pPr lvl="1">
                <a:defRPr sz="1400"/>
              </a:lvl2pPr>
            </a:lstStyle>
            <a:p>
              <a:pPr algn="l"/>
              <a:r>
                <a:rPr lang="ru-RU" sz="5400" dirty="0">
                  <a:solidFill>
                    <a:srgbClr val="007FB3"/>
                  </a:solidFill>
                  <a:latin typeface="Jost" pitchFamily="2" charset="-52"/>
                  <a:ea typeface="Jost" pitchFamily="2" charset="-52"/>
                </a:rPr>
                <a:t>3</a:t>
              </a:r>
              <a:endParaRPr lang="en-US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DA19E500-C857-DE84-2AE0-92CCB0DE0A3E}"/>
              </a:ext>
            </a:extLst>
          </p:cNvPr>
          <p:cNvSpPr txBox="1"/>
          <p:nvPr/>
        </p:nvSpPr>
        <p:spPr>
          <a:xfrm>
            <a:off x="2106054" y="2534636"/>
            <a:ext cx="124963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2000" dirty="0" err="1">
                <a:solidFill>
                  <a:srgbClr val="BFBFBF"/>
                </a:solidFill>
              </a:rPr>
              <a:t>МинФин</a:t>
            </a:r>
            <a:endParaRPr lang="ru-RU" sz="2000" dirty="0">
              <a:solidFill>
                <a:srgbClr val="BFBFBF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B49FC1-0301-46E5-45DD-80EFCD2C004C}"/>
              </a:ext>
            </a:extLst>
          </p:cNvPr>
          <p:cNvSpPr txBox="1"/>
          <p:nvPr/>
        </p:nvSpPr>
        <p:spPr>
          <a:xfrm>
            <a:off x="6970652" y="2534636"/>
            <a:ext cx="19655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2000" dirty="0">
                <a:solidFill>
                  <a:srgbClr val="BFBFBF"/>
                </a:solidFill>
              </a:rPr>
              <a:t>Налоговая сл.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431A5E-4311-9F27-9C88-1A9C2435FBDC}"/>
              </a:ext>
            </a:extLst>
          </p:cNvPr>
          <p:cNvSpPr txBox="1"/>
          <p:nvPr/>
        </p:nvSpPr>
        <p:spPr>
          <a:xfrm>
            <a:off x="4532338" y="2534636"/>
            <a:ext cx="14398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2000" dirty="0" err="1">
                <a:solidFill>
                  <a:srgbClr val="BFBFBF"/>
                </a:solidFill>
              </a:rPr>
              <a:t>ГосДума</a:t>
            </a:r>
            <a:endParaRPr lang="ru-RU" sz="2000" dirty="0">
              <a:solidFill>
                <a:srgbClr val="BFBFBF"/>
              </a:solidFill>
            </a:endParaRPr>
          </a:p>
        </p:txBody>
      </p:sp>
      <p:pic>
        <p:nvPicPr>
          <p:cNvPr id="58" name="Рисунок 57" descr="Изображение выглядит как символ, круг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76F495D1-539F-8893-329D-E3C5A362C9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282" y="665209"/>
            <a:ext cx="889318" cy="889318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981EB89B-3F0F-C052-7620-F98F1F1DDC3E}"/>
              </a:ext>
            </a:extLst>
          </p:cNvPr>
          <p:cNvSpPr/>
          <p:nvPr/>
        </p:nvSpPr>
        <p:spPr>
          <a:xfrm>
            <a:off x="2206896" y="2209258"/>
            <a:ext cx="145143" cy="14514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BFBF"/>
              </a:solidFill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9DBF22EC-AD72-1854-A5AE-D7B8823D21F1}"/>
              </a:ext>
            </a:extLst>
          </p:cNvPr>
          <p:cNvSpPr/>
          <p:nvPr/>
        </p:nvSpPr>
        <p:spPr>
          <a:xfrm>
            <a:off x="7077260" y="2209258"/>
            <a:ext cx="145143" cy="14514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BFBF"/>
              </a:solidFill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E3BE3C29-AB60-BA5A-B28F-E3B598D0A2C7}"/>
              </a:ext>
            </a:extLst>
          </p:cNvPr>
          <p:cNvSpPr/>
          <p:nvPr/>
        </p:nvSpPr>
        <p:spPr>
          <a:xfrm>
            <a:off x="4642078" y="2209258"/>
            <a:ext cx="145143" cy="14514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388953B-5C2E-12F5-C687-D4DD7491283F}"/>
              </a:ext>
            </a:extLst>
          </p:cNvPr>
          <p:cNvGrpSpPr/>
          <p:nvPr/>
        </p:nvGrpSpPr>
        <p:grpSpPr>
          <a:xfrm>
            <a:off x="724148" y="2153916"/>
            <a:ext cx="254318" cy="254318"/>
            <a:chOff x="724148" y="2153916"/>
            <a:chExt cx="254318" cy="254318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807F9ADC-7ECD-F375-A3C5-1F14863E8D3C}"/>
                </a:ext>
              </a:extLst>
            </p:cNvPr>
            <p:cNvSpPr/>
            <p:nvPr/>
          </p:nvSpPr>
          <p:spPr>
            <a:xfrm>
              <a:off x="778736" y="2209258"/>
              <a:ext cx="145143" cy="14514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A6E1B6F7-7EE9-AC9F-5E6B-C39A0C1B5FB0}"/>
                </a:ext>
              </a:extLst>
            </p:cNvPr>
            <p:cNvSpPr/>
            <p:nvPr/>
          </p:nvSpPr>
          <p:spPr>
            <a:xfrm>
              <a:off x="724148" y="2153916"/>
              <a:ext cx="254318" cy="2543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258342C-BEB9-3B0A-C7F8-4EB39774F067}"/>
              </a:ext>
            </a:extLst>
          </p:cNvPr>
          <p:cNvGrpSpPr/>
          <p:nvPr/>
        </p:nvGrpSpPr>
        <p:grpSpPr>
          <a:xfrm>
            <a:off x="10182643" y="2132065"/>
            <a:ext cx="325385" cy="325385"/>
            <a:chOff x="10182643" y="2132065"/>
            <a:chExt cx="325385" cy="325385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DE292A98-F741-BC6D-9BB6-7940E371F483}"/>
                </a:ext>
              </a:extLst>
            </p:cNvPr>
            <p:cNvGrpSpPr/>
            <p:nvPr/>
          </p:nvGrpSpPr>
          <p:grpSpPr>
            <a:xfrm>
              <a:off x="10182643" y="2132065"/>
              <a:ext cx="325385" cy="325385"/>
              <a:chOff x="10182643" y="2132065"/>
              <a:chExt cx="325385" cy="325385"/>
            </a:xfrm>
          </p:grpSpPr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245CA3FF-C223-9874-2CF4-B7F39A9B1480}"/>
                  </a:ext>
                </a:extLst>
              </p:cNvPr>
              <p:cNvSpPr/>
              <p:nvPr/>
            </p:nvSpPr>
            <p:spPr>
              <a:xfrm>
                <a:off x="10272765" y="2209258"/>
                <a:ext cx="145143" cy="145143"/>
              </a:xfrm>
              <a:prstGeom prst="ellipse">
                <a:avLst/>
              </a:prstGeom>
              <a:solidFill>
                <a:srgbClr val="007F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BDD0ADA4-5E46-ACB9-BFEF-7C5B986A5BD5}"/>
                  </a:ext>
                </a:extLst>
              </p:cNvPr>
              <p:cNvSpPr/>
              <p:nvPr/>
            </p:nvSpPr>
            <p:spPr>
              <a:xfrm>
                <a:off x="10182643" y="2132065"/>
                <a:ext cx="325385" cy="32538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FC8394F9-E7FA-6DA5-B0A4-6BBCA225B709}"/>
                </a:ext>
              </a:extLst>
            </p:cNvPr>
            <p:cNvSpPr/>
            <p:nvPr/>
          </p:nvSpPr>
          <p:spPr>
            <a:xfrm>
              <a:off x="10200444" y="2140894"/>
              <a:ext cx="289782" cy="289782"/>
            </a:xfrm>
            <a:prstGeom prst="ellipse">
              <a:avLst/>
            </a:prstGeom>
            <a:solidFill>
              <a:srgbClr val="007FB3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57F9987-B1EA-41AD-1A5A-D000DDBF15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0" t="15918" r="19684" b="14606"/>
          <a:stretch/>
        </p:blipFill>
        <p:spPr>
          <a:xfrm>
            <a:off x="13602420" y="7294365"/>
            <a:ext cx="2929293" cy="2452214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4855AB58-0234-AB2D-87F8-E10C071C5718}"/>
              </a:ext>
            </a:extLst>
          </p:cNvPr>
          <p:cNvGrpSpPr/>
          <p:nvPr/>
        </p:nvGrpSpPr>
        <p:grpSpPr>
          <a:xfrm>
            <a:off x="4123290" y="6169342"/>
            <a:ext cx="8180695" cy="688658"/>
            <a:chOff x="4123290" y="6169342"/>
            <a:chExt cx="8180695" cy="688658"/>
          </a:xfrm>
        </p:grpSpPr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207928A1-BD34-5C1A-E18E-5F647EFE3E08}"/>
                </a:ext>
              </a:extLst>
            </p:cNvPr>
            <p:cNvSpPr/>
            <p:nvPr/>
          </p:nvSpPr>
          <p:spPr>
            <a:xfrm>
              <a:off x="4123290" y="6169342"/>
              <a:ext cx="8180695" cy="688658"/>
            </a:xfrm>
            <a:custGeom>
              <a:avLst/>
              <a:gdLst>
                <a:gd name="connsiteX0" fmla="*/ 397223 w 8404666"/>
                <a:gd name="connsiteY0" fmla="*/ 0 h 688658"/>
                <a:gd name="connsiteX1" fmla="*/ 8404666 w 8404666"/>
                <a:gd name="connsiteY1" fmla="*/ 0 h 688658"/>
                <a:gd name="connsiteX2" fmla="*/ 8404666 w 8404666"/>
                <a:gd name="connsiteY2" fmla="*/ 688658 h 688658"/>
                <a:gd name="connsiteX3" fmla="*/ 0 w 8404666"/>
                <a:gd name="connsiteY3" fmla="*/ 688658 h 688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4666" h="688658">
                  <a:moveTo>
                    <a:pt x="397223" y="0"/>
                  </a:moveTo>
                  <a:lnTo>
                    <a:pt x="8404666" y="0"/>
                  </a:lnTo>
                  <a:lnTo>
                    <a:pt x="8404666" y="688658"/>
                  </a:lnTo>
                  <a:lnTo>
                    <a:pt x="0" y="688658"/>
                  </a:lnTo>
                  <a:close/>
                </a:path>
              </a:pathLst>
            </a:custGeom>
            <a:solidFill>
              <a:srgbClr val="90D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23D7763F-3179-4E4D-5AD2-94D65DE3B266}"/>
                </a:ext>
              </a:extLst>
            </p:cNvPr>
            <p:cNvSpPr/>
            <p:nvPr/>
          </p:nvSpPr>
          <p:spPr>
            <a:xfrm>
              <a:off x="9499600" y="6388102"/>
              <a:ext cx="1008428" cy="317498"/>
            </a:xfrm>
            <a:prstGeom prst="rect">
              <a:avLst/>
            </a:prstGeom>
            <a:solidFill>
              <a:srgbClr val="90D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87012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, chunk 1">
            <a:extLst>
              <a:ext uri="{FF2B5EF4-FFF2-40B4-BE49-F238E27FC236}">
                <a16:creationId xmlns:a16="http://schemas.microsoft.com/office/drawing/2014/main" id="{FAF765E3-B621-E43C-5C2E-26F89F1664E7}"/>
              </a:ext>
            </a:extLst>
          </p:cNvPr>
          <p:cNvSpPr txBox="1"/>
          <p:nvPr/>
        </p:nvSpPr>
        <p:spPr>
          <a:xfrm>
            <a:off x="671154" y="2923661"/>
            <a:ext cx="254829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2400" b="1">
                <a:latin typeface="Jost SemiBold" pitchFamily="2" charset="-52"/>
                <a:ea typeface="Jost SemiBold" pitchFamily="2" charset="-52"/>
              </a:defRPr>
            </a:lvl1pPr>
            <a:lvl2pPr lvl="1"/>
          </a:lstStyle>
          <a:p>
            <a:pPr algn="l">
              <a:lnSpc>
                <a:spcPct val="80000"/>
              </a:lnSpc>
            </a:pPr>
            <a:r>
              <a:rPr lang="ru-RU" sz="2000" b="0" dirty="0">
                <a:latin typeface="Jost" pitchFamily="2" charset="-52"/>
                <a:ea typeface="Jost" pitchFamily="2" charset="-52"/>
              </a:rPr>
              <a:t>Рекомендации страховым брокерам</a:t>
            </a:r>
          </a:p>
        </p:txBody>
      </p:sp>
      <p:sp>
        <p:nvSpPr>
          <p:cNvPr id="6" name="TextBox 2, chunk 2">
            <a:extLst>
              <a:ext uri="{FF2B5EF4-FFF2-40B4-BE49-F238E27FC236}">
                <a16:creationId xmlns:a16="http://schemas.microsoft.com/office/drawing/2014/main" id="{E441B3FB-6540-90A1-4433-198F1CE5C427}"/>
              </a:ext>
            </a:extLst>
          </p:cNvPr>
          <p:cNvSpPr txBox="1"/>
          <p:nvPr/>
        </p:nvSpPr>
        <p:spPr>
          <a:xfrm>
            <a:off x="3995185" y="2900274"/>
            <a:ext cx="328897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2400" b="1">
                <a:latin typeface="Jost SemiBold" pitchFamily="2" charset="-52"/>
                <a:ea typeface="Jost SemiBold" pitchFamily="2" charset="-52"/>
              </a:defRPr>
            </a:lvl1pPr>
            <a:lvl2pPr lvl="1"/>
          </a:lstStyle>
          <a:p>
            <a:pPr algn="l">
              <a:lnSpc>
                <a:spcPct val="80000"/>
              </a:lnSpc>
            </a:pPr>
            <a:r>
              <a:rPr lang="ru-RU" sz="2000" b="0" dirty="0">
                <a:latin typeface="Jost" pitchFamily="2" charset="-52"/>
                <a:ea typeface="Jost" pitchFamily="2" charset="-52"/>
              </a:rPr>
              <a:t>Типовой Договор </a:t>
            </a:r>
          </a:p>
          <a:p>
            <a:pPr algn="l">
              <a:lnSpc>
                <a:spcPct val="80000"/>
              </a:lnSpc>
            </a:pPr>
            <a:r>
              <a:rPr lang="ru-RU" sz="2000" b="0" dirty="0">
                <a:latin typeface="Jost" pitchFamily="2" charset="-52"/>
                <a:ea typeface="Jost" pitchFamily="2" charset="-52"/>
              </a:rPr>
              <a:t>о неразглашении конфиденциальной информации</a:t>
            </a:r>
          </a:p>
        </p:txBody>
      </p:sp>
      <p:sp>
        <p:nvSpPr>
          <p:cNvPr id="9" name="TextBox 2, chunk 5">
            <a:extLst>
              <a:ext uri="{FF2B5EF4-FFF2-40B4-BE49-F238E27FC236}">
                <a16:creationId xmlns:a16="http://schemas.microsoft.com/office/drawing/2014/main" id="{211B751A-3456-11FE-C5B6-6E27AFE173AC}"/>
              </a:ext>
            </a:extLst>
          </p:cNvPr>
          <p:cNvSpPr txBox="1"/>
          <p:nvPr/>
        </p:nvSpPr>
        <p:spPr>
          <a:xfrm>
            <a:off x="7132475" y="2900274"/>
            <a:ext cx="26818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2400" b="1">
                <a:latin typeface="Jost SemiBold" pitchFamily="2" charset="-52"/>
                <a:ea typeface="Jost SemiBold" pitchFamily="2" charset="-52"/>
              </a:defRPr>
            </a:lvl1pPr>
            <a:lvl2pPr lvl="1"/>
          </a:lstStyle>
          <a:p>
            <a:pPr algn="l">
              <a:lnSpc>
                <a:spcPct val="80000"/>
              </a:lnSpc>
            </a:pPr>
            <a:r>
              <a:rPr lang="ru-RU" sz="2000" b="0" dirty="0">
                <a:latin typeface="Jost" pitchFamily="2" charset="-52"/>
                <a:ea typeface="Jost" pitchFamily="2" charset="-52"/>
              </a:rPr>
              <a:t>Требования Роскомнадзора</a:t>
            </a:r>
          </a:p>
        </p:txBody>
      </p:sp>
      <p:sp>
        <p:nvSpPr>
          <p:cNvPr id="8" name="TextBox 2, chunk 4">
            <a:extLst>
              <a:ext uri="{FF2B5EF4-FFF2-40B4-BE49-F238E27FC236}">
                <a16:creationId xmlns:a16="http://schemas.microsoft.com/office/drawing/2014/main" id="{21F02D01-4664-6B8A-DD1A-363375EEC1ED}"/>
              </a:ext>
            </a:extLst>
          </p:cNvPr>
          <p:cNvSpPr txBox="1"/>
          <p:nvPr/>
        </p:nvSpPr>
        <p:spPr>
          <a:xfrm>
            <a:off x="671154" y="5170241"/>
            <a:ext cx="292222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2400" b="1">
                <a:latin typeface="Jost SemiBold" pitchFamily="2" charset="-52"/>
                <a:ea typeface="Jost SemiBold" pitchFamily="2" charset="-52"/>
              </a:defRPr>
            </a:lvl1pPr>
            <a:lvl2pPr lvl="1"/>
          </a:lstStyle>
          <a:p>
            <a:pPr algn="l">
              <a:lnSpc>
                <a:spcPct val="80000"/>
              </a:lnSpc>
            </a:pPr>
            <a:r>
              <a:rPr lang="ru-RU" sz="2000" b="0" dirty="0">
                <a:latin typeface="Jost" pitchFamily="2" charset="-52"/>
                <a:ea typeface="Jost" pitchFamily="2" charset="-52"/>
              </a:rPr>
              <a:t>Пакет документов </a:t>
            </a:r>
          </a:p>
          <a:p>
            <a:pPr algn="l">
              <a:lnSpc>
                <a:spcPct val="80000"/>
              </a:lnSpc>
            </a:pPr>
            <a:r>
              <a:rPr lang="ru-RU" sz="2000" b="0" dirty="0">
                <a:latin typeface="Jost" pitchFamily="2" charset="-52"/>
                <a:ea typeface="Jost" pitchFamily="2" charset="-52"/>
              </a:rPr>
              <a:t>по защите персональных данных</a:t>
            </a:r>
          </a:p>
        </p:txBody>
      </p:sp>
      <p:sp>
        <p:nvSpPr>
          <p:cNvPr id="7" name="TextBox 2, chunk 3">
            <a:extLst>
              <a:ext uri="{FF2B5EF4-FFF2-40B4-BE49-F238E27FC236}">
                <a16:creationId xmlns:a16="http://schemas.microsoft.com/office/drawing/2014/main" id="{3DD3BF5B-100E-D928-E44D-78689101FB05}"/>
              </a:ext>
            </a:extLst>
          </p:cNvPr>
          <p:cNvSpPr txBox="1"/>
          <p:nvPr/>
        </p:nvSpPr>
        <p:spPr>
          <a:xfrm>
            <a:off x="3979945" y="5170241"/>
            <a:ext cx="365124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2400" b="1">
                <a:latin typeface="Jost SemiBold" pitchFamily="2" charset="-52"/>
                <a:ea typeface="Jost SemiBold" pitchFamily="2" charset="-52"/>
              </a:defRPr>
            </a:lvl1pPr>
            <a:lvl2pPr lvl="1"/>
          </a:lstStyle>
          <a:p>
            <a:pPr algn="l">
              <a:lnSpc>
                <a:spcPct val="80000"/>
              </a:lnSpc>
            </a:pPr>
            <a:r>
              <a:rPr lang="ru-RU" sz="2000" b="0" dirty="0">
                <a:latin typeface="Jost" pitchFamily="2" charset="-52"/>
                <a:ea typeface="Jost" pitchFamily="2" charset="-52"/>
              </a:rPr>
              <a:t>Пакет документов </a:t>
            </a:r>
          </a:p>
          <a:p>
            <a:pPr algn="l">
              <a:lnSpc>
                <a:spcPct val="80000"/>
              </a:lnSpc>
            </a:pPr>
            <a:r>
              <a:rPr lang="ru-RU" sz="2000" b="0" dirty="0">
                <a:latin typeface="Jost" pitchFamily="2" charset="-52"/>
                <a:ea typeface="Jost" pitchFamily="2" charset="-52"/>
              </a:rPr>
              <a:t>по информационной</a:t>
            </a:r>
          </a:p>
          <a:p>
            <a:pPr algn="l">
              <a:lnSpc>
                <a:spcPct val="80000"/>
              </a:lnSpc>
            </a:pPr>
            <a:r>
              <a:rPr lang="ru-RU" sz="2000" b="0" dirty="0">
                <a:latin typeface="Jost" pitchFamily="2" charset="-52"/>
                <a:ea typeface="Jost" pitchFamily="2" charset="-52"/>
              </a:rPr>
              <a:t>безопасности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849F85-A585-77C1-D41A-F724B5158AAA}"/>
              </a:ext>
            </a:extLst>
          </p:cNvPr>
          <p:cNvSpPr txBox="1"/>
          <p:nvPr/>
        </p:nvSpPr>
        <p:spPr>
          <a:xfrm>
            <a:off x="640990" y="836613"/>
            <a:ext cx="10784247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5400" kern="0">
                <a:latin typeface="Jost SemiBold" pitchFamily="2" charset="-52"/>
                <a:ea typeface="Jost SemiBold" pitchFamily="2" charset="-52"/>
              </a:defRPr>
            </a:lvl1pPr>
          </a:lstStyle>
          <a:p>
            <a:pPr algn="l"/>
            <a:r>
              <a:rPr lang="ru-RU" sz="4800" dirty="0"/>
              <a:t>Информационная безопасность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4ABD9D5-7C51-E229-C67C-051B7B1CDAEA}"/>
              </a:ext>
            </a:extLst>
          </p:cNvPr>
          <p:cNvGrpSpPr/>
          <p:nvPr/>
        </p:nvGrpSpPr>
        <p:grpSpPr>
          <a:xfrm>
            <a:off x="4079875" y="2337406"/>
            <a:ext cx="387617" cy="387617"/>
            <a:chOff x="766763" y="2094376"/>
            <a:chExt cx="650557" cy="650557"/>
          </a:xfrm>
        </p:grpSpPr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6EE87FE9-D5BD-09B6-41A4-97426E8587B0}"/>
                </a:ext>
              </a:extLst>
            </p:cNvPr>
            <p:cNvSpPr/>
            <p:nvPr/>
          </p:nvSpPr>
          <p:spPr>
            <a:xfrm>
              <a:off x="940594" y="2347913"/>
              <a:ext cx="431006" cy="295275"/>
            </a:xfrm>
            <a:custGeom>
              <a:avLst/>
              <a:gdLst>
                <a:gd name="connsiteX0" fmla="*/ 0 w 431006"/>
                <a:gd name="connsiteY0" fmla="*/ 164306 h 295275"/>
                <a:gd name="connsiteX1" fmla="*/ 64294 w 431006"/>
                <a:gd name="connsiteY1" fmla="*/ 114300 h 295275"/>
                <a:gd name="connsiteX2" fmla="*/ 145256 w 431006"/>
                <a:gd name="connsiteY2" fmla="*/ 192881 h 295275"/>
                <a:gd name="connsiteX3" fmla="*/ 385762 w 431006"/>
                <a:gd name="connsiteY3" fmla="*/ 0 h 295275"/>
                <a:gd name="connsiteX4" fmla="*/ 431006 w 431006"/>
                <a:gd name="connsiteY4" fmla="*/ 61912 h 295275"/>
                <a:gd name="connsiteX5" fmla="*/ 140494 w 431006"/>
                <a:gd name="connsiteY5" fmla="*/ 295275 h 295275"/>
                <a:gd name="connsiteX6" fmla="*/ 0 w 431006"/>
                <a:gd name="connsiteY6" fmla="*/ 164306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1006" h="295275">
                  <a:moveTo>
                    <a:pt x="0" y="164306"/>
                  </a:moveTo>
                  <a:lnTo>
                    <a:pt x="64294" y="114300"/>
                  </a:lnTo>
                  <a:lnTo>
                    <a:pt x="145256" y="192881"/>
                  </a:lnTo>
                  <a:lnTo>
                    <a:pt x="385762" y="0"/>
                  </a:lnTo>
                  <a:lnTo>
                    <a:pt x="431006" y="61912"/>
                  </a:lnTo>
                  <a:lnTo>
                    <a:pt x="140494" y="295275"/>
                  </a:lnTo>
                  <a:lnTo>
                    <a:pt x="0" y="164306"/>
                  </a:lnTo>
                  <a:close/>
                </a:path>
              </a:pathLst>
            </a:cu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5BC917FD-AD14-C121-6D82-BE924EEEF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763" y="2094376"/>
              <a:ext cx="650557" cy="650557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7FDE758F-95E4-B270-EFD4-DB976868E0E8}"/>
              </a:ext>
            </a:extLst>
          </p:cNvPr>
          <p:cNvGrpSpPr/>
          <p:nvPr/>
        </p:nvGrpSpPr>
        <p:grpSpPr>
          <a:xfrm>
            <a:off x="7199178" y="2337406"/>
            <a:ext cx="387617" cy="387617"/>
            <a:chOff x="766763" y="2094376"/>
            <a:chExt cx="650557" cy="650557"/>
          </a:xfrm>
        </p:grpSpPr>
        <p:sp>
          <p:nvSpPr>
            <p:cNvPr id="29" name="Полилиния: фигура 28">
              <a:extLst>
                <a:ext uri="{FF2B5EF4-FFF2-40B4-BE49-F238E27FC236}">
                  <a16:creationId xmlns:a16="http://schemas.microsoft.com/office/drawing/2014/main" id="{268CD7F7-872D-B64C-B839-D14715F8BA76}"/>
                </a:ext>
              </a:extLst>
            </p:cNvPr>
            <p:cNvSpPr/>
            <p:nvPr/>
          </p:nvSpPr>
          <p:spPr>
            <a:xfrm>
              <a:off x="940594" y="2347913"/>
              <a:ext cx="431006" cy="295275"/>
            </a:xfrm>
            <a:custGeom>
              <a:avLst/>
              <a:gdLst>
                <a:gd name="connsiteX0" fmla="*/ 0 w 431006"/>
                <a:gd name="connsiteY0" fmla="*/ 164306 h 295275"/>
                <a:gd name="connsiteX1" fmla="*/ 64294 w 431006"/>
                <a:gd name="connsiteY1" fmla="*/ 114300 h 295275"/>
                <a:gd name="connsiteX2" fmla="*/ 145256 w 431006"/>
                <a:gd name="connsiteY2" fmla="*/ 192881 h 295275"/>
                <a:gd name="connsiteX3" fmla="*/ 385762 w 431006"/>
                <a:gd name="connsiteY3" fmla="*/ 0 h 295275"/>
                <a:gd name="connsiteX4" fmla="*/ 431006 w 431006"/>
                <a:gd name="connsiteY4" fmla="*/ 61912 h 295275"/>
                <a:gd name="connsiteX5" fmla="*/ 140494 w 431006"/>
                <a:gd name="connsiteY5" fmla="*/ 295275 h 295275"/>
                <a:gd name="connsiteX6" fmla="*/ 0 w 431006"/>
                <a:gd name="connsiteY6" fmla="*/ 164306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1006" h="295275">
                  <a:moveTo>
                    <a:pt x="0" y="164306"/>
                  </a:moveTo>
                  <a:lnTo>
                    <a:pt x="64294" y="114300"/>
                  </a:lnTo>
                  <a:lnTo>
                    <a:pt x="145256" y="192881"/>
                  </a:lnTo>
                  <a:lnTo>
                    <a:pt x="385762" y="0"/>
                  </a:lnTo>
                  <a:lnTo>
                    <a:pt x="431006" y="61912"/>
                  </a:lnTo>
                  <a:lnTo>
                    <a:pt x="140494" y="295275"/>
                  </a:lnTo>
                  <a:lnTo>
                    <a:pt x="0" y="164306"/>
                  </a:lnTo>
                  <a:close/>
                </a:path>
              </a:pathLst>
            </a:cu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0247DAF4-6694-064C-10DA-5D5603017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763" y="2094376"/>
              <a:ext cx="650557" cy="650557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ECFE506-37FF-E8CE-DCB4-25B485B7D77A}"/>
              </a:ext>
            </a:extLst>
          </p:cNvPr>
          <p:cNvGrpSpPr/>
          <p:nvPr/>
        </p:nvGrpSpPr>
        <p:grpSpPr>
          <a:xfrm>
            <a:off x="766763" y="4585182"/>
            <a:ext cx="387617" cy="387617"/>
            <a:chOff x="766763" y="2094376"/>
            <a:chExt cx="650557" cy="650557"/>
          </a:xfrm>
        </p:grpSpPr>
        <p:sp>
          <p:nvSpPr>
            <p:cNvPr id="26" name="Полилиния: фигура 25">
              <a:extLst>
                <a:ext uri="{FF2B5EF4-FFF2-40B4-BE49-F238E27FC236}">
                  <a16:creationId xmlns:a16="http://schemas.microsoft.com/office/drawing/2014/main" id="{5E120F9E-8F6E-DC98-8C20-C97A2E26F0D7}"/>
                </a:ext>
              </a:extLst>
            </p:cNvPr>
            <p:cNvSpPr/>
            <p:nvPr/>
          </p:nvSpPr>
          <p:spPr>
            <a:xfrm>
              <a:off x="940594" y="2347913"/>
              <a:ext cx="431006" cy="295275"/>
            </a:xfrm>
            <a:custGeom>
              <a:avLst/>
              <a:gdLst>
                <a:gd name="connsiteX0" fmla="*/ 0 w 431006"/>
                <a:gd name="connsiteY0" fmla="*/ 164306 h 295275"/>
                <a:gd name="connsiteX1" fmla="*/ 64294 w 431006"/>
                <a:gd name="connsiteY1" fmla="*/ 114300 h 295275"/>
                <a:gd name="connsiteX2" fmla="*/ 145256 w 431006"/>
                <a:gd name="connsiteY2" fmla="*/ 192881 h 295275"/>
                <a:gd name="connsiteX3" fmla="*/ 385762 w 431006"/>
                <a:gd name="connsiteY3" fmla="*/ 0 h 295275"/>
                <a:gd name="connsiteX4" fmla="*/ 431006 w 431006"/>
                <a:gd name="connsiteY4" fmla="*/ 61912 h 295275"/>
                <a:gd name="connsiteX5" fmla="*/ 140494 w 431006"/>
                <a:gd name="connsiteY5" fmla="*/ 295275 h 295275"/>
                <a:gd name="connsiteX6" fmla="*/ 0 w 431006"/>
                <a:gd name="connsiteY6" fmla="*/ 164306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1006" h="295275">
                  <a:moveTo>
                    <a:pt x="0" y="164306"/>
                  </a:moveTo>
                  <a:lnTo>
                    <a:pt x="64294" y="114300"/>
                  </a:lnTo>
                  <a:lnTo>
                    <a:pt x="145256" y="192881"/>
                  </a:lnTo>
                  <a:lnTo>
                    <a:pt x="385762" y="0"/>
                  </a:lnTo>
                  <a:lnTo>
                    <a:pt x="431006" y="61912"/>
                  </a:lnTo>
                  <a:lnTo>
                    <a:pt x="140494" y="295275"/>
                  </a:lnTo>
                  <a:lnTo>
                    <a:pt x="0" y="164306"/>
                  </a:lnTo>
                  <a:close/>
                </a:path>
              </a:pathLst>
            </a:cu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EECE1E70-1962-0DC4-688E-A6633899D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763" y="2094376"/>
              <a:ext cx="650557" cy="650557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2E20A4B2-F3BD-1B06-FC99-71305F1A60B6}"/>
              </a:ext>
            </a:extLst>
          </p:cNvPr>
          <p:cNvGrpSpPr/>
          <p:nvPr/>
        </p:nvGrpSpPr>
        <p:grpSpPr>
          <a:xfrm>
            <a:off x="4079875" y="4585182"/>
            <a:ext cx="387617" cy="387617"/>
            <a:chOff x="766763" y="2094376"/>
            <a:chExt cx="650557" cy="650557"/>
          </a:xfrm>
        </p:grpSpPr>
        <p:sp>
          <p:nvSpPr>
            <p:cNvPr id="32" name="Полилиния: фигура 31">
              <a:extLst>
                <a:ext uri="{FF2B5EF4-FFF2-40B4-BE49-F238E27FC236}">
                  <a16:creationId xmlns:a16="http://schemas.microsoft.com/office/drawing/2014/main" id="{C98BC212-8CC2-5B62-F794-FE434DD3D332}"/>
                </a:ext>
              </a:extLst>
            </p:cNvPr>
            <p:cNvSpPr/>
            <p:nvPr/>
          </p:nvSpPr>
          <p:spPr>
            <a:xfrm>
              <a:off x="940594" y="2347913"/>
              <a:ext cx="431006" cy="295275"/>
            </a:xfrm>
            <a:custGeom>
              <a:avLst/>
              <a:gdLst>
                <a:gd name="connsiteX0" fmla="*/ 0 w 431006"/>
                <a:gd name="connsiteY0" fmla="*/ 164306 h 295275"/>
                <a:gd name="connsiteX1" fmla="*/ 64294 w 431006"/>
                <a:gd name="connsiteY1" fmla="*/ 114300 h 295275"/>
                <a:gd name="connsiteX2" fmla="*/ 145256 w 431006"/>
                <a:gd name="connsiteY2" fmla="*/ 192881 h 295275"/>
                <a:gd name="connsiteX3" fmla="*/ 385762 w 431006"/>
                <a:gd name="connsiteY3" fmla="*/ 0 h 295275"/>
                <a:gd name="connsiteX4" fmla="*/ 431006 w 431006"/>
                <a:gd name="connsiteY4" fmla="*/ 61912 h 295275"/>
                <a:gd name="connsiteX5" fmla="*/ 140494 w 431006"/>
                <a:gd name="connsiteY5" fmla="*/ 295275 h 295275"/>
                <a:gd name="connsiteX6" fmla="*/ 0 w 431006"/>
                <a:gd name="connsiteY6" fmla="*/ 164306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1006" h="295275">
                  <a:moveTo>
                    <a:pt x="0" y="164306"/>
                  </a:moveTo>
                  <a:lnTo>
                    <a:pt x="64294" y="114300"/>
                  </a:lnTo>
                  <a:lnTo>
                    <a:pt x="145256" y="192881"/>
                  </a:lnTo>
                  <a:lnTo>
                    <a:pt x="385762" y="0"/>
                  </a:lnTo>
                  <a:lnTo>
                    <a:pt x="431006" y="61912"/>
                  </a:lnTo>
                  <a:lnTo>
                    <a:pt x="140494" y="295275"/>
                  </a:lnTo>
                  <a:lnTo>
                    <a:pt x="0" y="164306"/>
                  </a:lnTo>
                  <a:close/>
                </a:path>
              </a:pathLst>
            </a:cu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C83D02FD-F3DB-1255-292F-976DF3710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763" y="2094376"/>
              <a:ext cx="650557" cy="650557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D3938035-7B10-7F2E-2275-C589820E9E1D}"/>
              </a:ext>
            </a:extLst>
          </p:cNvPr>
          <p:cNvGrpSpPr/>
          <p:nvPr/>
        </p:nvGrpSpPr>
        <p:grpSpPr>
          <a:xfrm>
            <a:off x="766763" y="2337406"/>
            <a:ext cx="387617" cy="387617"/>
            <a:chOff x="766763" y="2094376"/>
            <a:chExt cx="650557" cy="650557"/>
          </a:xfrm>
        </p:grpSpPr>
        <p:sp>
          <p:nvSpPr>
            <p:cNvPr id="20" name="Полилиния: фигура 19">
              <a:extLst>
                <a:ext uri="{FF2B5EF4-FFF2-40B4-BE49-F238E27FC236}">
                  <a16:creationId xmlns:a16="http://schemas.microsoft.com/office/drawing/2014/main" id="{9C9CD6E0-4B03-3F30-04F0-653836155719}"/>
                </a:ext>
              </a:extLst>
            </p:cNvPr>
            <p:cNvSpPr/>
            <p:nvPr/>
          </p:nvSpPr>
          <p:spPr>
            <a:xfrm>
              <a:off x="940594" y="2347913"/>
              <a:ext cx="431006" cy="295275"/>
            </a:xfrm>
            <a:custGeom>
              <a:avLst/>
              <a:gdLst>
                <a:gd name="connsiteX0" fmla="*/ 0 w 431006"/>
                <a:gd name="connsiteY0" fmla="*/ 164306 h 295275"/>
                <a:gd name="connsiteX1" fmla="*/ 64294 w 431006"/>
                <a:gd name="connsiteY1" fmla="*/ 114300 h 295275"/>
                <a:gd name="connsiteX2" fmla="*/ 145256 w 431006"/>
                <a:gd name="connsiteY2" fmla="*/ 192881 h 295275"/>
                <a:gd name="connsiteX3" fmla="*/ 385762 w 431006"/>
                <a:gd name="connsiteY3" fmla="*/ 0 h 295275"/>
                <a:gd name="connsiteX4" fmla="*/ 431006 w 431006"/>
                <a:gd name="connsiteY4" fmla="*/ 61912 h 295275"/>
                <a:gd name="connsiteX5" fmla="*/ 140494 w 431006"/>
                <a:gd name="connsiteY5" fmla="*/ 295275 h 295275"/>
                <a:gd name="connsiteX6" fmla="*/ 0 w 431006"/>
                <a:gd name="connsiteY6" fmla="*/ 164306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1006" h="295275">
                  <a:moveTo>
                    <a:pt x="0" y="164306"/>
                  </a:moveTo>
                  <a:lnTo>
                    <a:pt x="64294" y="114300"/>
                  </a:lnTo>
                  <a:lnTo>
                    <a:pt x="145256" y="192881"/>
                  </a:lnTo>
                  <a:lnTo>
                    <a:pt x="385762" y="0"/>
                  </a:lnTo>
                  <a:lnTo>
                    <a:pt x="431006" y="61912"/>
                  </a:lnTo>
                  <a:lnTo>
                    <a:pt x="140494" y="295275"/>
                  </a:lnTo>
                  <a:lnTo>
                    <a:pt x="0" y="164306"/>
                  </a:lnTo>
                  <a:close/>
                </a:path>
              </a:pathLst>
            </a:cu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E9A15A14-A886-57AA-065D-D16D0EA98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763" y="2094376"/>
              <a:ext cx="650557" cy="650557"/>
            </a:xfrm>
            <a:prstGeom prst="rect">
              <a:avLst/>
            </a:prstGeom>
          </p:spPr>
        </p:pic>
      </p:grp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B87341C5-473B-E095-A8AD-1E4C7C01C8AF}"/>
              </a:ext>
            </a:extLst>
          </p:cNvPr>
          <p:cNvSpPr/>
          <p:nvPr/>
        </p:nvSpPr>
        <p:spPr>
          <a:xfrm>
            <a:off x="8406929" y="0"/>
            <a:ext cx="3785071" cy="6858000"/>
          </a:xfrm>
          <a:custGeom>
            <a:avLst/>
            <a:gdLst>
              <a:gd name="connsiteX0" fmla="*/ 1356360 w 1356360"/>
              <a:gd name="connsiteY0" fmla="*/ 0 h 2910840"/>
              <a:gd name="connsiteX1" fmla="*/ 1356360 w 1356360"/>
              <a:gd name="connsiteY1" fmla="*/ 2910840 h 2910840"/>
              <a:gd name="connsiteX2" fmla="*/ 0 w 1356360"/>
              <a:gd name="connsiteY2" fmla="*/ 2910840 h 2910840"/>
              <a:gd name="connsiteX3" fmla="*/ 1356360 w 1356360"/>
              <a:gd name="connsiteY3" fmla="*/ 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360" h="2910840">
                <a:moveTo>
                  <a:pt x="1356360" y="0"/>
                </a:moveTo>
                <a:lnTo>
                  <a:pt x="1356360" y="2910840"/>
                </a:lnTo>
                <a:lnTo>
                  <a:pt x="0" y="2910840"/>
                </a:lnTo>
                <a:lnTo>
                  <a:pt x="1356360" y="0"/>
                </a:lnTo>
                <a:close/>
              </a:path>
            </a:pathLst>
          </a:custGeom>
          <a:solidFill>
            <a:srgbClr val="90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87B1CD-FA23-A701-ED61-53C9DA3AB3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0" t="15918" r="19684" b="14606"/>
          <a:stretch/>
        </p:blipFill>
        <p:spPr>
          <a:xfrm>
            <a:off x="7586795" y="3015136"/>
            <a:ext cx="4590494" cy="384286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7154E5B-F2C8-6EDF-64EC-D8756BCCDD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8" t="11429" r="13024" b="12732"/>
          <a:stretch/>
        </p:blipFill>
        <p:spPr>
          <a:xfrm>
            <a:off x="-1869435" y="6512691"/>
            <a:ext cx="1979483" cy="2023131"/>
          </a:xfrm>
          <a:prstGeom prst="rect">
            <a:avLst/>
          </a:prstGeom>
        </p:spPr>
      </p:pic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59685F15-33CE-CCA6-3A9F-156878072DEE}"/>
              </a:ext>
            </a:extLst>
          </p:cNvPr>
          <p:cNvSpPr/>
          <p:nvPr/>
        </p:nvSpPr>
        <p:spPr>
          <a:xfrm rot="10800000">
            <a:off x="-2397658" y="-1967426"/>
            <a:ext cx="2628581" cy="5608077"/>
          </a:xfrm>
          <a:custGeom>
            <a:avLst/>
            <a:gdLst>
              <a:gd name="connsiteX0" fmla="*/ 1356360 w 1356360"/>
              <a:gd name="connsiteY0" fmla="*/ 0 h 2910840"/>
              <a:gd name="connsiteX1" fmla="*/ 1356360 w 1356360"/>
              <a:gd name="connsiteY1" fmla="*/ 2910840 h 2910840"/>
              <a:gd name="connsiteX2" fmla="*/ 0 w 1356360"/>
              <a:gd name="connsiteY2" fmla="*/ 2910840 h 2910840"/>
              <a:gd name="connsiteX3" fmla="*/ 1356360 w 1356360"/>
              <a:gd name="connsiteY3" fmla="*/ 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360" h="2910840">
                <a:moveTo>
                  <a:pt x="1356360" y="0"/>
                </a:moveTo>
                <a:lnTo>
                  <a:pt x="1356360" y="2910840"/>
                </a:lnTo>
                <a:lnTo>
                  <a:pt x="0" y="2910840"/>
                </a:lnTo>
                <a:lnTo>
                  <a:pt x="1356360" y="0"/>
                </a:lnTo>
                <a:close/>
              </a:path>
            </a:pathLst>
          </a:custGeom>
          <a:solidFill>
            <a:srgbClr val="007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666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9" grpId="0"/>
      <p:bldP spid="9" grpId="1"/>
      <p:bldP spid="8" grpId="0"/>
      <p:bldP spid="8" grpId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44923D57-D665-7C4D-C3A9-B0D4652EC5D7}"/>
              </a:ext>
            </a:extLst>
          </p:cNvPr>
          <p:cNvSpPr/>
          <p:nvPr/>
        </p:nvSpPr>
        <p:spPr>
          <a:xfrm rot="10800000">
            <a:off x="-16011" y="-1"/>
            <a:ext cx="2628581" cy="5608077"/>
          </a:xfrm>
          <a:custGeom>
            <a:avLst/>
            <a:gdLst>
              <a:gd name="connsiteX0" fmla="*/ 1356360 w 1356360"/>
              <a:gd name="connsiteY0" fmla="*/ 0 h 2910840"/>
              <a:gd name="connsiteX1" fmla="*/ 1356360 w 1356360"/>
              <a:gd name="connsiteY1" fmla="*/ 2910840 h 2910840"/>
              <a:gd name="connsiteX2" fmla="*/ 0 w 1356360"/>
              <a:gd name="connsiteY2" fmla="*/ 2910840 h 2910840"/>
              <a:gd name="connsiteX3" fmla="*/ 1356360 w 1356360"/>
              <a:gd name="connsiteY3" fmla="*/ 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360" h="2910840">
                <a:moveTo>
                  <a:pt x="1356360" y="0"/>
                </a:moveTo>
                <a:lnTo>
                  <a:pt x="1356360" y="2910840"/>
                </a:lnTo>
                <a:lnTo>
                  <a:pt x="0" y="2910840"/>
                </a:lnTo>
                <a:lnTo>
                  <a:pt x="1356360" y="0"/>
                </a:lnTo>
                <a:close/>
              </a:path>
            </a:pathLst>
          </a:custGeom>
          <a:solidFill>
            <a:srgbClr val="007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B9C1FC-4B35-F98E-44FB-DD3862CDB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8" t="11429" r="13024" b="12732"/>
          <a:stretch/>
        </p:blipFill>
        <p:spPr>
          <a:xfrm>
            <a:off x="-361950" y="2235658"/>
            <a:ext cx="3955995" cy="4043226"/>
          </a:xfrm>
          <a:prstGeom prst="rect">
            <a:avLst/>
          </a:prstGeom>
        </p:spPr>
      </p:pic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9F7107C6-79A6-EC0E-5969-73836EAE08D8}"/>
              </a:ext>
            </a:extLst>
          </p:cNvPr>
          <p:cNvSpPr/>
          <p:nvPr/>
        </p:nvSpPr>
        <p:spPr>
          <a:xfrm>
            <a:off x="10921152" y="4130674"/>
            <a:ext cx="1270848" cy="2742566"/>
          </a:xfrm>
          <a:custGeom>
            <a:avLst/>
            <a:gdLst>
              <a:gd name="connsiteX0" fmla="*/ 1356360 w 1356360"/>
              <a:gd name="connsiteY0" fmla="*/ 0 h 2910840"/>
              <a:gd name="connsiteX1" fmla="*/ 1356360 w 1356360"/>
              <a:gd name="connsiteY1" fmla="*/ 2910840 h 2910840"/>
              <a:gd name="connsiteX2" fmla="*/ 0 w 1356360"/>
              <a:gd name="connsiteY2" fmla="*/ 2910840 h 2910840"/>
              <a:gd name="connsiteX3" fmla="*/ 1356360 w 1356360"/>
              <a:gd name="connsiteY3" fmla="*/ 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360" h="2910840">
                <a:moveTo>
                  <a:pt x="1356360" y="0"/>
                </a:moveTo>
                <a:lnTo>
                  <a:pt x="1356360" y="2910840"/>
                </a:lnTo>
                <a:lnTo>
                  <a:pt x="0" y="2910840"/>
                </a:lnTo>
                <a:lnTo>
                  <a:pt x="1356360" y="0"/>
                </a:lnTo>
                <a:close/>
              </a:path>
            </a:pathLst>
          </a:custGeom>
          <a:solidFill>
            <a:srgbClr val="90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2, chunk 1">
            <a:extLst>
              <a:ext uri="{FF2B5EF4-FFF2-40B4-BE49-F238E27FC236}">
                <a16:creationId xmlns:a16="http://schemas.microsoft.com/office/drawing/2014/main" id="{BA45DF5A-B832-A4AB-775F-A9D5A405F6A6}"/>
              </a:ext>
            </a:extLst>
          </p:cNvPr>
          <p:cNvSpPr txBox="1"/>
          <p:nvPr/>
        </p:nvSpPr>
        <p:spPr>
          <a:xfrm>
            <a:off x="4686064" y="2364534"/>
            <a:ext cx="2038586" cy="1266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defRPr sz="2400" b="1">
                <a:latin typeface="Jost SemiBold" pitchFamily="2" charset="-52"/>
                <a:ea typeface="Jost SemiBold" pitchFamily="2" charset="-52"/>
              </a:defRPr>
            </a:lvl1pPr>
            <a:lvl2pPr lvl="1"/>
          </a:lstStyle>
          <a:p>
            <a:pPr algn="l"/>
            <a:r>
              <a:rPr lang="ru-RU" sz="2800" b="0" dirty="0">
                <a:latin typeface="Jost" pitchFamily="2" charset="-52"/>
                <a:ea typeface="Jost" pitchFamily="2" charset="-52"/>
              </a:rPr>
              <a:t>Календарь страхового брокера</a:t>
            </a:r>
          </a:p>
        </p:txBody>
      </p:sp>
      <p:sp>
        <p:nvSpPr>
          <p:cNvPr id="9" name="TextBox 2, chunk 2">
            <a:extLst>
              <a:ext uri="{FF2B5EF4-FFF2-40B4-BE49-F238E27FC236}">
                <a16:creationId xmlns:a16="http://schemas.microsoft.com/office/drawing/2014/main" id="{134F2C89-72B3-D3A0-7629-58788FDB91C7}"/>
              </a:ext>
            </a:extLst>
          </p:cNvPr>
          <p:cNvSpPr txBox="1"/>
          <p:nvPr/>
        </p:nvSpPr>
        <p:spPr>
          <a:xfrm>
            <a:off x="8474171" y="2341757"/>
            <a:ext cx="3501589" cy="1266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400" b="0">
                <a:latin typeface="Jost" pitchFamily="2" charset="-52"/>
                <a:ea typeface="Jost" pitchFamily="2" charset="-52"/>
              </a:defRPr>
            </a:lvl1pPr>
            <a:lvl2pPr lvl="1"/>
          </a:lstStyle>
          <a:p>
            <a:r>
              <a:rPr lang="ru-RU" sz="2800" dirty="0"/>
              <a:t>Правила внутреннего контроля</a:t>
            </a:r>
          </a:p>
        </p:txBody>
      </p:sp>
      <p:sp>
        <p:nvSpPr>
          <p:cNvPr id="10" name="TextBox 2, chunk 3">
            <a:extLst>
              <a:ext uri="{FF2B5EF4-FFF2-40B4-BE49-F238E27FC236}">
                <a16:creationId xmlns:a16="http://schemas.microsoft.com/office/drawing/2014/main" id="{A633081F-6C63-585F-FF06-CAC2C4940145}"/>
              </a:ext>
            </a:extLst>
          </p:cNvPr>
          <p:cNvSpPr txBox="1"/>
          <p:nvPr/>
        </p:nvSpPr>
        <p:spPr>
          <a:xfrm>
            <a:off x="4686064" y="4496374"/>
            <a:ext cx="2492588" cy="878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400" b="0">
                <a:latin typeface="Jost" pitchFamily="2" charset="-52"/>
                <a:ea typeface="Jost" pitchFamily="2" charset="-52"/>
              </a:defRPr>
            </a:lvl1pPr>
            <a:lvl2pPr lvl="1"/>
          </a:lstStyle>
          <a:p>
            <a:r>
              <a:rPr lang="ru-RU" sz="2800" dirty="0"/>
              <a:t>Реализация </a:t>
            </a:r>
          </a:p>
          <a:p>
            <a:r>
              <a:rPr lang="ru-RU" sz="2800" dirty="0"/>
              <a:t>PR-стратегии</a:t>
            </a:r>
          </a:p>
        </p:txBody>
      </p:sp>
      <p:sp>
        <p:nvSpPr>
          <p:cNvPr id="11" name="TextBox 2, chunk 4">
            <a:extLst>
              <a:ext uri="{FF2B5EF4-FFF2-40B4-BE49-F238E27FC236}">
                <a16:creationId xmlns:a16="http://schemas.microsoft.com/office/drawing/2014/main" id="{AFAEF79A-BF04-E025-55DF-69AB3631FF47}"/>
              </a:ext>
            </a:extLst>
          </p:cNvPr>
          <p:cNvSpPr txBox="1"/>
          <p:nvPr/>
        </p:nvSpPr>
        <p:spPr>
          <a:xfrm>
            <a:off x="8474172" y="4505898"/>
            <a:ext cx="2829820" cy="878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2400" b="0">
                <a:latin typeface="Jost" pitchFamily="2" charset="-52"/>
                <a:ea typeface="Jost" pitchFamily="2" charset="-52"/>
              </a:defRPr>
            </a:lvl1pPr>
            <a:lvl2pPr lvl="1"/>
          </a:lstStyle>
          <a:p>
            <a:r>
              <a:rPr lang="ru-RU" sz="2800" dirty="0"/>
              <a:t>Рекомендации по охране труда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D4B6D0-1A5E-8967-6044-DD5D029CF486}"/>
              </a:ext>
            </a:extLst>
          </p:cNvPr>
          <p:cNvSpPr txBox="1"/>
          <p:nvPr/>
        </p:nvSpPr>
        <p:spPr>
          <a:xfrm>
            <a:off x="3940628" y="846119"/>
            <a:ext cx="8035131" cy="7986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4800" kern="0"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5400" dirty="0"/>
              <a:t>Текущая деятельность</a:t>
            </a:r>
          </a:p>
        </p:txBody>
      </p: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EE8260F6-DCBC-58A6-2B26-4ECA7AA4432B}"/>
              </a:ext>
            </a:extLst>
          </p:cNvPr>
          <p:cNvGrpSpPr/>
          <p:nvPr/>
        </p:nvGrpSpPr>
        <p:grpSpPr>
          <a:xfrm>
            <a:off x="4021452" y="2433938"/>
            <a:ext cx="492125" cy="492125"/>
            <a:chOff x="10444190" y="-1364899"/>
            <a:chExt cx="806560" cy="806560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CFBDC4D9-3364-04B4-3ACA-CA6AAD80878F}"/>
                </a:ext>
              </a:extLst>
            </p:cNvPr>
            <p:cNvSpPr/>
            <p:nvPr/>
          </p:nvSpPr>
          <p:spPr>
            <a:xfrm>
              <a:off x="10891666" y="-912019"/>
              <a:ext cx="342900" cy="342900"/>
            </a:xfrm>
            <a:prstGeom prst="ellipse">
              <a:avLst/>
            </a:pr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E8C4C423-89F2-3B99-F927-860F81C66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44190" y="-1364899"/>
              <a:ext cx="806560" cy="806560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BAC76BA-A6A5-D861-CB8F-16169260EDB0}"/>
              </a:ext>
            </a:extLst>
          </p:cNvPr>
          <p:cNvGrpSpPr/>
          <p:nvPr/>
        </p:nvGrpSpPr>
        <p:grpSpPr>
          <a:xfrm>
            <a:off x="4029422" y="4524480"/>
            <a:ext cx="492125" cy="492125"/>
            <a:chOff x="11218554" y="39559"/>
            <a:chExt cx="806560" cy="806560"/>
          </a:xfrm>
        </p:grpSpPr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F1BA53FB-69AF-EFEA-30B0-926BAD8FA73C}"/>
                </a:ext>
              </a:extLst>
            </p:cNvPr>
            <p:cNvSpPr/>
            <p:nvPr/>
          </p:nvSpPr>
          <p:spPr>
            <a:xfrm>
              <a:off x="11399044" y="545306"/>
              <a:ext cx="264319" cy="180975"/>
            </a:xfrm>
            <a:custGeom>
              <a:avLst/>
              <a:gdLst>
                <a:gd name="connsiteX0" fmla="*/ 40481 w 264319"/>
                <a:gd name="connsiteY0" fmla="*/ 0 h 180975"/>
                <a:gd name="connsiteX1" fmla="*/ 264319 w 264319"/>
                <a:gd name="connsiteY1" fmla="*/ 76200 h 180975"/>
                <a:gd name="connsiteX2" fmla="*/ 216694 w 264319"/>
                <a:gd name="connsiteY2" fmla="*/ 180975 h 180975"/>
                <a:gd name="connsiteX3" fmla="*/ 178594 w 264319"/>
                <a:gd name="connsiteY3" fmla="*/ 180975 h 180975"/>
                <a:gd name="connsiteX4" fmla="*/ 7144 w 264319"/>
                <a:gd name="connsiteY4" fmla="*/ 119063 h 180975"/>
                <a:gd name="connsiteX5" fmla="*/ 0 w 264319"/>
                <a:gd name="connsiteY5" fmla="*/ 69057 h 180975"/>
                <a:gd name="connsiteX6" fmla="*/ 40481 w 264319"/>
                <a:gd name="connsiteY6" fmla="*/ 0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319" h="180975">
                  <a:moveTo>
                    <a:pt x="40481" y="0"/>
                  </a:moveTo>
                  <a:lnTo>
                    <a:pt x="264319" y="76200"/>
                  </a:lnTo>
                  <a:lnTo>
                    <a:pt x="216694" y="180975"/>
                  </a:lnTo>
                  <a:lnTo>
                    <a:pt x="178594" y="180975"/>
                  </a:lnTo>
                  <a:lnTo>
                    <a:pt x="7144" y="119063"/>
                  </a:lnTo>
                  <a:lnTo>
                    <a:pt x="0" y="69057"/>
                  </a:lnTo>
                  <a:lnTo>
                    <a:pt x="40481" y="0"/>
                  </a:lnTo>
                  <a:close/>
                </a:path>
              </a:pathLst>
            </a:cu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7F646637-CAC1-0D79-45D7-75A10517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218554" y="39559"/>
              <a:ext cx="806560" cy="806560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5DE65E03-794C-18C2-B8D1-CD04CD2D269E}"/>
              </a:ext>
            </a:extLst>
          </p:cNvPr>
          <p:cNvGrpSpPr/>
          <p:nvPr/>
        </p:nvGrpSpPr>
        <p:grpSpPr>
          <a:xfrm>
            <a:off x="7933454" y="2423781"/>
            <a:ext cx="492125" cy="492125"/>
            <a:chOff x="7869677" y="-1118835"/>
            <a:chExt cx="806560" cy="806560"/>
          </a:xfrm>
        </p:grpSpPr>
        <p:sp>
          <p:nvSpPr>
            <p:cNvPr id="37" name="Полилиния: фигура 36">
              <a:extLst>
                <a:ext uri="{FF2B5EF4-FFF2-40B4-BE49-F238E27FC236}">
                  <a16:creationId xmlns:a16="http://schemas.microsoft.com/office/drawing/2014/main" id="{73B6C5D7-101F-87EA-A655-56D188CEAF2C}"/>
                </a:ext>
              </a:extLst>
            </p:cNvPr>
            <p:cNvSpPr/>
            <p:nvPr/>
          </p:nvSpPr>
          <p:spPr>
            <a:xfrm>
              <a:off x="8083550" y="-1111250"/>
              <a:ext cx="139700" cy="260350"/>
            </a:xfrm>
            <a:custGeom>
              <a:avLst/>
              <a:gdLst>
                <a:gd name="connsiteX0" fmla="*/ 0 w 139700"/>
                <a:gd name="connsiteY0" fmla="*/ 0 h 260350"/>
                <a:gd name="connsiteX1" fmla="*/ 139700 w 139700"/>
                <a:gd name="connsiteY1" fmla="*/ 19050 h 260350"/>
                <a:gd name="connsiteX2" fmla="*/ 139700 w 139700"/>
                <a:gd name="connsiteY2" fmla="*/ 260350 h 260350"/>
                <a:gd name="connsiteX3" fmla="*/ 76200 w 139700"/>
                <a:gd name="connsiteY3" fmla="*/ 209550 h 260350"/>
                <a:gd name="connsiteX4" fmla="*/ 0 w 139700"/>
                <a:gd name="connsiteY4" fmla="*/ 241300 h 260350"/>
                <a:gd name="connsiteX5" fmla="*/ 0 w 139700"/>
                <a:gd name="connsiteY5" fmla="*/ 0 h 260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9700" h="260350">
                  <a:moveTo>
                    <a:pt x="0" y="0"/>
                  </a:moveTo>
                  <a:lnTo>
                    <a:pt x="139700" y="19050"/>
                  </a:lnTo>
                  <a:lnTo>
                    <a:pt x="139700" y="260350"/>
                  </a:lnTo>
                  <a:lnTo>
                    <a:pt x="76200" y="209550"/>
                  </a:lnTo>
                  <a:lnTo>
                    <a:pt x="0" y="241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Рисунок 31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8B183C3A-71E3-7361-6DB9-F70D740A2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69677" y="-1118835"/>
              <a:ext cx="806560" cy="80656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9696B10-2988-DA58-1DA1-884014105BCF}"/>
              </a:ext>
            </a:extLst>
          </p:cNvPr>
          <p:cNvGrpSpPr/>
          <p:nvPr/>
        </p:nvGrpSpPr>
        <p:grpSpPr>
          <a:xfrm>
            <a:off x="7933454" y="4577475"/>
            <a:ext cx="492125" cy="492125"/>
            <a:chOff x="9317126" y="-1364898"/>
            <a:chExt cx="806560" cy="806560"/>
          </a:xfrm>
        </p:grpSpPr>
        <p:sp>
          <p:nvSpPr>
            <p:cNvPr id="39" name="Полилиния: фигура 38">
              <a:extLst>
                <a:ext uri="{FF2B5EF4-FFF2-40B4-BE49-F238E27FC236}">
                  <a16:creationId xmlns:a16="http://schemas.microsoft.com/office/drawing/2014/main" id="{5693178C-4B89-3C29-658F-4F98550EE3CF}"/>
                </a:ext>
              </a:extLst>
            </p:cNvPr>
            <p:cNvSpPr/>
            <p:nvPr/>
          </p:nvSpPr>
          <p:spPr>
            <a:xfrm>
              <a:off x="9594056" y="-976313"/>
              <a:ext cx="254794" cy="138113"/>
            </a:xfrm>
            <a:custGeom>
              <a:avLst/>
              <a:gdLst>
                <a:gd name="connsiteX0" fmla="*/ 127000 w 241300"/>
                <a:gd name="connsiteY0" fmla="*/ 0 h 127000"/>
                <a:gd name="connsiteX1" fmla="*/ 241300 w 241300"/>
                <a:gd name="connsiteY1" fmla="*/ 44450 h 127000"/>
                <a:gd name="connsiteX2" fmla="*/ 241300 w 241300"/>
                <a:gd name="connsiteY2" fmla="*/ 114300 h 127000"/>
                <a:gd name="connsiteX3" fmla="*/ 6350 w 241300"/>
                <a:gd name="connsiteY3" fmla="*/ 127000 h 127000"/>
                <a:gd name="connsiteX4" fmla="*/ 0 w 241300"/>
                <a:gd name="connsiteY4" fmla="*/ 63500 h 127000"/>
                <a:gd name="connsiteX5" fmla="*/ 127000 w 241300"/>
                <a:gd name="connsiteY5" fmla="*/ 0 h 12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300" h="127000">
                  <a:moveTo>
                    <a:pt x="127000" y="0"/>
                  </a:moveTo>
                  <a:lnTo>
                    <a:pt x="241300" y="44450"/>
                  </a:lnTo>
                  <a:lnTo>
                    <a:pt x="241300" y="114300"/>
                  </a:lnTo>
                  <a:lnTo>
                    <a:pt x="6350" y="127000"/>
                  </a:lnTo>
                  <a:lnTo>
                    <a:pt x="0" y="63500"/>
                  </a:lnTo>
                  <a:lnTo>
                    <a:pt x="127000" y="0"/>
                  </a:lnTo>
                  <a:close/>
                </a:path>
              </a:pathLst>
            </a:cu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Изображение выглядит как черный, темнота&#10;&#10;Автоматически созданное описание">
              <a:extLst>
                <a:ext uri="{FF2B5EF4-FFF2-40B4-BE49-F238E27FC236}">
                  <a16:creationId xmlns:a16="http://schemas.microsoft.com/office/drawing/2014/main" id="{184132E3-495A-9E7E-CB91-CC45467F7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17126" y="-1364898"/>
              <a:ext cx="806560" cy="806560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A2D6CE-F4CE-FCEE-7CF2-F412229531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0" t="15918" r="19684" b="14606"/>
          <a:stretch/>
        </p:blipFill>
        <p:spPr>
          <a:xfrm>
            <a:off x="11940791" y="5716468"/>
            <a:ext cx="2727235" cy="228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52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allelogram 20">
            <a:extLst>
              <a:ext uri="{FF2B5EF4-FFF2-40B4-BE49-F238E27FC236}">
                <a16:creationId xmlns:a16="http://schemas.microsoft.com/office/drawing/2014/main" id="{E0EFDC19-AE02-A7CD-86F9-BC4C8D052D88}"/>
              </a:ext>
            </a:extLst>
          </p:cNvPr>
          <p:cNvSpPr/>
          <p:nvPr/>
        </p:nvSpPr>
        <p:spPr>
          <a:xfrm>
            <a:off x="3063517" y="0"/>
            <a:ext cx="6842483" cy="6858002"/>
          </a:xfrm>
          <a:prstGeom prst="parallelogram">
            <a:avLst>
              <a:gd name="adj" fmla="val 58596"/>
            </a:avLst>
          </a:prstGeom>
          <a:solidFill>
            <a:srgbClr val="007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8" name="Parallelogram 21">
            <a:extLst>
              <a:ext uri="{FF2B5EF4-FFF2-40B4-BE49-F238E27FC236}">
                <a16:creationId xmlns:a16="http://schemas.microsoft.com/office/drawing/2014/main" id="{222C9A16-4CB5-D890-92D1-3847F2135C5E}"/>
              </a:ext>
            </a:extLst>
          </p:cNvPr>
          <p:cNvSpPr/>
          <p:nvPr/>
        </p:nvSpPr>
        <p:spPr>
          <a:xfrm>
            <a:off x="4746037" y="0"/>
            <a:ext cx="2556000" cy="3429001"/>
          </a:xfrm>
          <a:prstGeom prst="parallelogram">
            <a:avLst>
              <a:gd name="adj" fmla="val 77803"/>
            </a:avLst>
          </a:prstGeom>
          <a:solidFill>
            <a:srgbClr val="90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9" name="Parallelogram 22">
            <a:extLst>
              <a:ext uri="{FF2B5EF4-FFF2-40B4-BE49-F238E27FC236}">
                <a16:creationId xmlns:a16="http://schemas.microsoft.com/office/drawing/2014/main" id="{1112BCE2-16E7-A015-81E0-6B1BA763B261}"/>
              </a:ext>
            </a:extLst>
          </p:cNvPr>
          <p:cNvSpPr/>
          <p:nvPr/>
        </p:nvSpPr>
        <p:spPr>
          <a:xfrm>
            <a:off x="5673080" y="3432048"/>
            <a:ext cx="2556000" cy="3429001"/>
          </a:xfrm>
          <a:prstGeom prst="parallelogram">
            <a:avLst>
              <a:gd name="adj" fmla="val 7875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/>
          </a:p>
        </p:txBody>
      </p:sp>
      <p:pic>
        <p:nvPicPr>
          <p:cNvPr id="10" name="Рисунок 9" descr="Изображение выглядит как одежда, человек, Человеческое лицо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328BE08C-C05D-1ECF-4E2B-2CC63FF244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4" b="31698"/>
          <a:stretch/>
        </p:blipFill>
        <p:spPr>
          <a:xfrm>
            <a:off x="1" y="1142676"/>
            <a:ext cx="12192000" cy="457264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A1DC0A2-AE4A-EB67-6C53-D31A547CC6E5}"/>
              </a:ext>
            </a:extLst>
          </p:cNvPr>
          <p:cNvSpPr/>
          <p:nvPr/>
        </p:nvSpPr>
        <p:spPr>
          <a:xfrm>
            <a:off x="0" y="1142675"/>
            <a:ext cx="12192000" cy="4572646"/>
          </a:xfrm>
          <a:prstGeom prst="rect">
            <a:avLst/>
          </a:prstGeom>
          <a:solidFill>
            <a:srgbClr val="313C42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4464E4-7C31-697F-B90D-29BB07657CAF}"/>
              </a:ext>
            </a:extLst>
          </p:cNvPr>
          <p:cNvSpPr txBox="1"/>
          <p:nvPr/>
        </p:nvSpPr>
        <p:spPr>
          <a:xfrm>
            <a:off x="2434771" y="4113213"/>
            <a:ext cx="7322456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bg1"/>
                </a:solidFill>
                <a:latin typeface="Jost" pitchFamily="2" charset="-52"/>
                <a:ea typeface="Jost" pitchFamily="2" charset="-52"/>
              </a:defRPr>
            </a:lvl1pPr>
          </a:lstStyle>
          <a:p>
            <a:pPr algn="ctr">
              <a:lnSpc>
                <a:spcPct val="90000"/>
              </a:lnSpc>
            </a:pPr>
            <a:r>
              <a:rPr lang="ru-RU" sz="3200" dirty="0"/>
              <a:t>Проводим или нет? </a:t>
            </a:r>
          </a:p>
          <a:p>
            <a:pPr algn="ctr">
              <a:lnSpc>
                <a:spcPct val="90000"/>
              </a:lnSpc>
            </a:pPr>
            <a:r>
              <a:rPr lang="ru-RU" sz="3200" dirty="0"/>
              <a:t>Какие темы интересны?</a:t>
            </a:r>
          </a:p>
        </p:txBody>
      </p:sp>
      <p:sp>
        <p:nvSpPr>
          <p:cNvPr id="3" name="Right Triangle 3">
            <a:extLst>
              <a:ext uri="{FF2B5EF4-FFF2-40B4-BE49-F238E27FC236}">
                <a16:creationId xmlns:a16="http://schemas.microsoft.com/office/drawing/2014/main" id="{B4D50B50-2888-1162-5E9F-19E80F1F03F3}"/>
              </a:ext>
            </a:extLst>
          </p:cNvPr>
          <p:cNvSpPr/>
          <p:nvPr/>
        </p:nvSpPr>
        <p:spPr>
          <a:xfrm rot="10800000" flipH="1">
            <a:off x="0" y="1142676"/>
            <a:ext cx="1857568" cy="3085051"/>
          </a:xfrm>
          <a:prstGeom prst="rtTriangle">
            <a:avLst/>
          </a:prstGeom>
          <a:solidFill>
            <a:srgbClr val="90D7FF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6" name="Right Triangle 23">
            <a:extLst>
              <a:ext uri="{FF2B5EF4-FFF2-40B4-BE49-F238E27FC236}">
                <a16:creationId xmlns:a16="http://schemas.microsoft.com/office/drawing/2014/main" id="{74CF5A3F-4FAE-552C-809C-2BF9CED86C96}"/>
              </a:ext>
            </a:extLst>
          </p:cNvPr>
          <p:cNvSpPr/>
          <p:nvPr/>
        </p:nvSpPr>
        <p:spPr>
          <a:xfrm flipH="1">
            <a:off x="10653486" y="3160160"/>
            <a:ext cx="1538512" cy="2555163"/>
          </a:xfrm>
          <a:prstGeom prst="rtTriangle">
            <a:avLst/>
          </a:prstGeom>
          <a:solidFill>
            <a:srgbClr val="007FB3">
              <a:alpha val="404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0AB4D1-0572-C0A1-1BDC-C4932414C456}"/>
              </a:ext>
            </a:extLst>
          </p:cNvPr>
          <p:cNvSpPr txBox="1"/>
          <p:nvPr/>
        </p:nvSpPr>
        <p:spPr>
          <a:xfrm>
            <a:off x="749301" y="2345037"/>
            <a:ext cx="1069339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ru-RU" sz="6000" dirty="0"/>
              <a:t>Конференция</a:t>
            </a:r>
          </a:p>
          <a:p>
            <a:pPr algn="ctr"/>
            <a:r>
              <a:rPr lang="ru-RU" sz="6000" dirty="0">
                <a:solidFill>
                  <a:srgbClr val="90D7FF"/>
                </a:solidFill>
              </a:rPr>
              <a:t>страховых брокеров</a:t>
            </a:r>
          </a:p>
        </p:txBody>
      </p:sp>
    </p:spTree>
    <p:extLst>
      <p:ext uri="{BB962C8B-B14F-4D97-AF65-F5344CB8AC3E}">
        <p14:creationId xmlns:p14="http://schemas.microsoft.com/office/powerpoint/2010/main" val="3852083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1E9CBB31-B0C1-9539-A64A-76985DB4B10F}"/>
              </a:ext>
            </a:extLst>
          </p:cNvPr>
          <p:cNvSpPr/>
          <p:nvPr/>
        </p:nvSpPr>
        <p:spPr>
          <a:xfrm>
            <a:off x="10921152" y="4130674"/>
            <a:ext cx="1270848" cy="2742566"/>
          </a:xfrm>
          <a:custGeom>
            <a:avLst/>
            <a:gdLst>
              <a:gd name="connsiteX0" fmla="*/ 1356360 w 1356360"/>
              <a:gd name="connsiteY0" fmla="*/ 0 h 2910840"/>
              <a:gd name="connsiteX1" fmla="*/ 1356360 w 1356360"/>
              <a:gd name="connsiteY1" fmla="*/ 2910840 h 2910840"/>
              <a:gd name="connsiteX2" fmla="*/ 0 w 1356360"/>
              <a:gd name="connsiteY2" fmla="*/ 2910840 h 2910840"/>
              <a:gd name="connsiteX3" fmla="*/ 1356360 w 1356360"/>
              <a:gd name="connsiteY3" fmla="*/ 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360" h="2910840">
                <a:moveTo>
                  <a:pt x="1356360" y="0"/>
                </a:moveTo>
                <a:lnTo>
                  <a:pt x="1356360" y="2910840"/>
                </a:lnTo>
                <a:lnTo>
                  <a:pt x="0" y="2910840"/>
                </a:lnTo>
                <a:lnTo>
                  <a:pt x="1356360" y="0"/>
                </a:lnTo>
                <a:close/>
              </a:path>
            </a:pathLst>
          </a:custGeom>
          <a:solidFill>
            <a:srgbClr val="303C40">
              <a:alpha val="8984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D512438E-F837-DDED-6E31-E53553C09518}"/>
              </a:ext>
            </a:extLst>
          </p:cNvPr>
          <p:cNvSpPr/>
          <p:nvPr/>
        </p:nvSpPr>
        <p:spPr>
          <a:xfrm rot="10800000">
            <a:off x="-16010" y="0"/>
            <a:ext cx="1875088" cy="4000500"/>
          </a:xfrm>
          <a:custGeom>
            <a:avLst/>
            <a:gdLst>
              <a:gd name="connsiteX0" fmla="*/ 1356360 w 1356360"/>
              <a:gd name="connsiteY0" fmla="*/ 0 h 2910840"/>
              <a:gd name="connsiteX1" fmla="*/ 1356360 w 1356360"/>
              <a:gd name="connsiteY1" fmla="*/ 2910840 h 2910840"/>
              <a:gd name="connsiteX2" fmla="*/ 0 w 1356360"/>
              <a:gd name="connsiteY2" fmla="*/ 2910840 h 2910840"/>
              <a:gd name="connsiteX3" fmla="*/ 1356360 w 1356360"/>
              <a:gd name="connsiteY3" fmla="*/ 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360" h="2910840">
                <a:moveTo>
                  <a:pt x="1356360" y="0"/>
                </a:moveTo>
                <a:lnTo>
                  <a:pt x="1356360" y="2910840"/>
                </a:lnTo>
                <a:lnTo>
                  <a:pt x="0" y="2910840"/>
                </a:lnTo>
                <a:lnTo>
                  <a:pt x="1356360" y="0"/>
                </a:lnTo>
                <a:close/>
              </a:path>
            </a:pathLst>
          </a:custGeom>
          <a:solidFill>
            <a:srgbClr val="90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EFD879-10D6-9D44-968C-9DAF961A65C1}"/>
              </a:ext>
            </a:extLst>
          </p:cNvPr>
          <p:cNvSpPr txBox="1"/>
          <p:nvPr/>
        </p:nvSpPr>
        <p:spPr>
          <a:xfrm>
            <a:off x="3043382" y="1056144"/>
            <a:ext cx="6105236" cy="146347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4800" kern="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5400" dirty="0"/>
              <a:t>Отмена лицензирования</a:t>
            </a:r>
          </a:p>
        </p:txBody>
      </p:sp>
      <p:sp>
        <p:nvSpPr>
          <p:cNvPr id="8" name="TextBox 2, chunk 1">
            <a:extLst>
              <a:ext uri="{FF2B5EF4-FFF2-40B4-BE49-F238E27FC236}">
                <a16:creationId xmlns:a16="http://schemas.microsoft.com/office/drawing/2014/main" id="{4BD83AF8-132F-0C64-14D7-AE3438E562E9}"/>
              </a:ext>
            </a:extLst>
          </p:cNvPr>
          <p:cNvSpPr txBox="1"/>
          <p:nvPr/>
        </p:nvSpPr>
        <p:spPr>
          <a:xfrm>
            <a:off x="1144630" y="4429002"/>
            <a:ext cx="2179782" cy="4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000" b="1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  <a:lvl2pPr lvl="1"/>
          </a:lstStyle>
          <a:p>
            <a:pPr algn="ctr">
              <a:lnSpc>
                <a:spcPct val="90000"/>
              </a:lnSpc>
            </a:pPr>
            <a:r>
              <a:rPr lang="ru-RU" sz="2400" dirty="0"/>
              <a:t>Диалог с ЦБ</a:t>
            </a:r>
          </a:p>
        </p:txBody>
      </p:sp>
      <p:sp>
        <p:nvSpPr>
          <p:cNvPr id="10" name="TextBox 2, chunk 3">
            <a:extLst>
              <a:ext uri="{FF2B5EF4-FFF2-40B4-BE49-F238E27FC236}">
                <a16:creationId xmlns:a16="http://schemas.microsoft.com/office/drawing/2014/main" id="{706983E4-2A3E-4357-1C05-8008DF35F56C}"/>
              </a:ext>
            </a:extLst>
          </p:cNvPr>
          <p:cNvSpPr txBox="1"/>
          <p:nvPr/>
        </p:nvSpPr>
        <p:spPr>
          <a:xfrm>
            <a:off x="8542005" y="4429002"/>
            <a:ext cx="2830945" cy="76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000" b="1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  <a:lvl2pPr lvl="1"/>
          </a:lstStyle>
          <a:p>
            <a:pPr algn="ctr">
              <a:lnSpc>
                <a:spcPct val="90000"/>
              </a:lnSpc>
            </a:pPr>
            <a:r>
              <a:rPr lang="ru-RU" sz="2400" dirty="0"/>
              <a:t>Переписка </a:t>
            </a:r>
          </a:p>
          <a:p>
            <a:pPr algn="ctr">
              <a:lnSpc>
                <a:spcPct val="90000"/>
              </a:lnSpc>
            </a:pPr>
            <a:r>
              <a:rPr lang="ru-RU" sz="2400" dirty="0"/>
              <a:t>с </a:t>
            </a:r>
            <a:r>
              <a:rPr lang="ru-RU" sz="2400" dirty="0" err="1"/>
              <a:t>МинФином</a:t>
            </a:r>
            <a:endParaRPr lang="ru-RU" sz="240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9F1D4A3-DF49-CFF2-9CBC-02DA00775F93}"/>
              </a:ext>
            </a:extLst>
          </p:cNvPr>
          <p:cNvGrpSpPr/>
          <p:nvPr/>
        </p:nvGrpSpPr>
        <p:grpSpPr>
          <a:xfrm>
            <a:off x="5773172" y="3525754"/>
            <a:ext cx="645656" cy="645656"/>
            <a:chOff x="5773172" y="3525754"/>
            <a:chExt cx="645656" cy="645656"/>
          </a:xfrm>
        </p:grpSpPr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9B151CBE-410B-46ED-271D-DAB086713C5B}"/>
                </a:ext>
              </a:extLst>
            </p:cNvPr>
            <p:cNvSpPr/>
            <p:nvPr/>
          </p:nvSpPr>
          <p:spPr>
            <a:xfrm>
              <a:off x="6158228" y="3731374"/>
              <a:ext cx="248908" cy="235381"/>
            </a:xfrm>
            <a:custGeom>
              <a:avLst/>
              <a:gdLst>
                <a:gd name="connsiteX0" fmla="*/ 22225 w 292100"/>
                <a:gd name="connsiteY0" fmla="*/ 200025 h 276225"/>
                <a:gd name="connsiteX1" fmla="*/ 247650 w 292100"/>
                <a:gd name="connsiteY1" fmla="*/ 0 h 276225"/>
                <a:gd name="connsiteX2" fmla="*/ 292100 w 292100"/>
                <a:gd name="connsiteY2" fmla="*/ 31750 h 276225"/>
                <a:gd name="connsiteX3" fmla="*/ 269875 w 292100"/>
                <a:gd name="connsiteY3" fmla="*/ 76200 h 276225"/>
                <a:gd name="connsiteX4" fmla="*/ 85725 w 292100"/>
                <a:gd name="connsiteY4" fmla="*/ 260350 h 276225"/>
                <a:gd name="connsiteX5" fmla="*/ 0 w 292100"/>
                <a:gd name="connsiteY5" fmla="*/ 276225 h 276225"/>
                <a:gd name="connsiteX6" fmla="*/ 22225 w 292100"/>
                <a:gd name="connsiteY6" fmla="*/ 200025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2100" h="276225">
                  <a:moveTo>
                    <a:pt x="22225" y="200025"/>
                  </a:moveTo>
                  <a:lnTo>
                    <a:pt x="247650" y="0"/>
                  </a:lnTo>
                  <a:lnTo>
                    <a:pt x="292100" y="31750"/>
                  </a:lnTo>
                  <a:lnTo>
                    <a:pt x="269875" y="76200"/>
                  </a:lnTo>
                  <a:lnTo>
                    <a:pt x="85725" y="260350"/>
                  </a:lnTo>
                  <a:lnTo>
                    <a:pt x="0" y="276225"/>
                  </a:lnTo>
                  <a:lnTo>
                    <a:pt x="22225" y="200025"/>
                  </a:lnTo>
                  <a:close/>
                </a:path>
              </a:pathLst>
            </a:custGeom>
            <a:solidFill>
              <a:srgbClr val="90D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pic>
          <p:nvPicPr>
            <p:cNvPr id="36" name="Рисунок 35" descr="Изображение выглядит как символ, Шрифт, линия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42AD3C2B-F583-4160-CE94-B98E7FFE41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73172" y="3525754"/>
              <a:ext cx="645656" cy="645656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6C03957-8DEE-5AC1-4754-20DE7CABD542}"/>
              </a:ext>
            </a:extLst>
          </p:cNvPr>
          <p:cNvGrpSpPr/>
          <p:nvPr/>
        </p:nvGrpSpPr>
        <p:grpSpPr>
          <a:xfrm>
            <a:off x="1911693" y="3525753"/>
            <a:ext cx="645656" cy="645656"/>
            <a:chOff x="1911693" y="3525753"/>
            <a:chExt cx="645656" cy="645656"/>
          </a:xfrm>
        </p:grpSpPr>
        <p:sp>
          <p:nvSpPr>
            <p:cNvPr id="24" name="Полилиния: фигура 23">
              <a:extLst>
                <a:ext uri="{FF2B5EF4-FFF2-40B4-BE49-F238E27FC236}">
                  <a16:creationId xmlns:a16="http://schemas.microsoft.com/office/drawing/2014/main" id="{181A45FA-46DC-721C-1FCD-0DA8740E9990}"/>
                </a:ext>
              </a:extLst>
            </p:cNvPr>
            <p:cNvSpPr/>
            <p:nvPr/>
          </p:nvSpPr>
          <p:spPr>
            <a:xfrm>
              <a:off x="2012375" y="3599310"/>
              <a:ext cx="441001" cy="413438"/>
            </a:xfrm>
            <a:custGeom>
              <a:avLst/>
              <a:gdLst>
                <a:gd name="connsiteX0" fmla="*/ 15875 w 508000"/>
                <a:gd name="connsiteY0" fmla="*/ 0 h 476250"/>
                <a:gd name="connsiteX1" fmla="*/ 498475 w 508000"/>
                <a:gd name="connsiteY1" fmla="*/ 0 h 476250"/>
                <a:gd name="connsiteX2" fmla="*/ 508000 w 508000"/>
                <a:gd name="connsiteY2" fmla="*/ 266700 h 476250"/>
                <a:gd name="connsiteX3" fmla="*/ 254000 w 508000"/>
                <a:gd name="connsiteY3" fmla="*/ 476250 h 476250"/>
                <a:gd name="connsiteX4" fmla="*/ 0 w 508000"/>
                <a:gd name="connsiteY4" fmla="*/ 266700 h 476250"/>
                <a:gd name="connsiteX5" fmla="*/ 15875 w 508000"/>
                <a:gd name="connsiteY5" fmla="*/ 0 h 47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8000" h="476250">
                  <a:moveTo>
                    <a:pt x="15875" y="0"/>
                  </a:moveTo>
                  <a:lnTo>
                    <a:pt x="498475" y="0"/>
                  </a:lnTo>
                  <a:lnTo>
                    <a:pt x="508000" y="266700"/>
                  </a:lnTo>
                  <a:lnTo>
                    <a:pt x="254000" y="476250"/>
                  </a:lnTo>
                  <a:lnTo>
                    <a:pt x="0" y="266700"/>
                  </a:lnTo>
                  <a:lnTo>
                    <a:pt x="15875" y="0"/>
                  </a:lnTo>
                  <a:close/>
                </a:path>
              </a:pathLst>
            </a:custGeom>
            <a:solidFill>
              <a:srgbClr val="90D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pic>
          <p:nvPicPr>
            <p:cNvPr id="38" name="Рисунок 37" descr="Изображение выглядит как логотип, символ, Графика, Шрифт&#10;&#10;Автоматически созданное описание">
              <a:extLst>
                <a:ext uri="{FF2B5EF4-FFF2-40B4-BE49-F238E27FC236}">
                  <a16:creationId xmlns:a16="http://schemas.microsoft.com/office/drawing/2014/main" id="{C096BB64-F2E9-3425-D541-BEDCA2BA5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11693" y="3525753"/>
              <a:ext cx="645656" cy="645656"/>
            </a:xfrm>
            <a:prstGeom prst="rect">
              <a:avLst/>
            </a:prstGeom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A143580-B67A-2390-90FC-CFF70C494C48}"/>
              </a:ext>
            </a:extLst>
          </p:cNvPr>
          <p:cNvGrpSpPr/>
          <p:nvPr/>
        </p:nvGrpSpPr>
        <p:grpSpPr>
          <a:xfrm>
            <a:off x="9634651" y="3525754"/>
            <a:ext cx="645656" cy="645656"/>
            <a:chOff x="9634651" y="3525754"/>
            <a:chExt cx="645656" cy="645656"/>
          </a:xfrm>
        </p:grpSpPr>
        <p:sp>
          <p:nvSpPr>
            <p:cNvPr id="25" name="Полилиния: фигура 24">
              <a:extLst>
                <a:ext uri="{FF2B5EF4-FFF2-40B4-BE49-F238E27FC236}">
                  <a16:creationId xmlns:a16="http://schemas.microsoft.com/office/drawing/2014/main" id="{A6B106AF-B998-7FE8-7E99-B0D32DB15374}"/>
                </a:ext>
              </a:extLst>
            </p:cNvPr>
            <p:cNvSpPr/>
            <p:nvPr/>
          </p:nvSpPr>
          <p:spPr>
            <a:xfrm>
              <a:off x="10025411" y="3888294"/>
              <a:ext cx="240792" cy="235381"/>
            </a:xfrm>
            <a:custGeom>
              <a:avLst/>
              <a:gdLst>
                <a:gd name="connsiteX0" fmla="*/ 9525 w 282575"/>
                <a:gd name="connsiteY0" fmla="*/ 0 h 276225"/>
                <a:gd name="connsiteX1" fmla="*/ 276225 w 282575"/>
                <a:gd name="connsiteY1" fmla="*/ 6350 h 276225"/>
                <a:gd name="connsiteX2" fmla="*/ 282575 w 282575"/>
                <a:gd name="connsiteY2" fmla="*/ 209550 h 276225"/>
                <a:gd name="connsiteX3" fmla="*/ 76200 w 282575"/>
                <a:gd name="connsiteY3" fmla="*/ 225425 h 276225"/>
                <a:gd name="connsiteX4" fmla="*/ 0 w 282575"/>
                <a:gd name="connsiteY4" fmla="*/ 276225 h 276225"/>
                <a:gd name="connsiteX5" fmla="*/ 9525 w 282575"/>
                <a:gd name="connsiteY5" fmla="*/ 0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2575" h="276225">
                  <a:moveTo>
                    <a:pt x="9525" y="0"/>
                  </a:moveTo>
                  <a:lnTo>
                    <a:pt x="276225" y="6350"/>
                  </a:lnTo>
                  <a:lnTo>
                    <a:pt x="282575" y="209550"/>
                  </a:lnTo>
                  <a:lnTo>
                    <a:pt x="76200" y="225425"/>
                  </a:lnTo>
                  <a:lnTo>
                    <a:pt x="0" y="276225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90D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pic>
          <p:nvPicPr>
            <p:cNvPr id="34" name="Рисунок 33" descr="Изображение выглядит как логотип, символ, Графика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BAE423A-5BB0-851E-1DCD-FDFFAEB99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34651" y="3525754"/>
              <a:ext cx="645656" cy="645656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9CE827B-5BAA-C609-B0D1-464E6750F048}"/>
              </a:ext>
            </a:extLst>
          </p:cNvPr>
          <p:cNvGrpSpPr/>
          <p:nvPr/>
        </p:nvGrpSpPr>
        <p:grpSpPr>
          <a:xfrm>
            <a:off x="4253345" y="4429002"/>
            <a:ext cx="3685309" cy="1067829"/>
            <a:chOff x="4253345" y="4429002"/>
            <a:chExt cx="3685309" cy="1067829"/>
          </a:xfrm>
        </p:grpSpPr>
        <p:sp>
          <p:nvSpPr>
            <p:cNvPr id="9" name="TextBox 2, chunk 2">
              <a:extLst>
                <a:ext uri="{FF2B5EF4-FFF2-40B4-BE49-F238E27FC236}">
                  <a16:creationId xmlns:a16="http://schemas.microsoft.com/office/drawing/2014/main" id="{0F321F05-2C25-29F4-94A2-E05B3CD27E43}"/>
                </a:ext>
              </a:extLst>
            </p:cNvPr>
            <p:cNvSpPr txBox="1"/>
            <p:nvPr/>
          </p:nvSpPr>
          <p:spPr>
            <a:xfrm>
              <a:off x="4253345" y="4429002"/>
              <a:ext cx="3685309" cy="766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000" b="1">
                  <a:solidFill>
                    <a:schemeClr val="bg1"/>
                  </a:solidFill>
                  <a:latin typeface="Jost SemiBold" pitchFamily="2" charset="-52"/>
                  <a:ea typeface="Jost SemiBold" pitchFamily="2" charset="-52"/>
                </a:defRPr>
              </a:lvl1pPr>
              <a:lvl2pPr lvl="1"/>
            </a:lstStyle>
            <a:p>
              <a:pPr algn="ctr">
                <a:lnSpc>
                  <a:spcPct val="90000"/>
                </a:lnSpc>
              </a:pPr>
              <a:r>
                <a:rPr lang="ru-RU" sz="2400" dirty="0"/>
                <a:t>Опрос брокерского сообщества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B7ADE1C-0A0A-CAC2-662F-0BF8D88490E8}"/>
                </a:ext>
              </a:extLst>
            </p:cNvPr>
            <p:cNvSpPr txBox="1"/>
            <p:nvPr/>
          </p:nvSpPr>
          <p:spPr>
            <a:xfrm>
              <a:off x="4638675" y="5148274"/>
              <a:ext cx="2914650" cy="3485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b="0" dirty="0">
                  <a:solidFill>
                    <a:schemeClr val="bg1"/>
                  </a:solidFill>
                  <a:latin typeface="Jost" pitchFamily="2" charset="-52"/>
                  <a:ea typeface="Jost" pitchFamily="2" charset="-52"/>
                </a:rPr>
                <a:t>август 2022, март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81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DF6FF6-04A0-BC1F-9517-2A0FBA72E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3" t="13584" r="14659" b="2545"/>
          <a:stretch/>
        </p:blipFill>
        <p:spPr>
          <a:xfrm>
            <a:off x="4441371" y="435429"/>
            <a:ext cx="7924800" cy="7866742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7BB545B-72C6-2859-468E-8ED8026F4B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578462"/>
              </p:ext>
            </p:extLst>
          </p:nvPr>
        </p:nvGraphicFramePr>
        <p:xfrm>
          <a:off x="4827306" y="976085"/>
          <a:ext cx="7014027" cy="41040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054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47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74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74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000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Размер брокера по доходу за 2021г.</a:t>
                      </a:r>
                      <a:endParaRPr lang="en-US" sz="1600" dirty="0"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Jost SemiBold" pitchFamily="2" charset="-52"/>
                          <a:ea typeface="Jost SemiBold" pitchFamily="2" charset="-52"/>
                        </a:rPr>
                        <a:t>За</a:t>
                      </a:r>
                      <a:endParaRPr lang="ru-RU" sz="2000" dirty="0">
                        <a:effectLst/>
                        <a:latin typeface="Jost SemiBold" pitchFamily="2" charset="-52"/>
                        <a:ea typeface="Jost SemiBold" pitchFamily="2" charset="-52"/>
                      </a:endParaRPr>
                    </a:p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Jost" pitchFamily="2" charset="-52"/>
                          <a:ea typeface="Jost" pitchFamily="2" charset="-52"/>
                        </a:rPr>
                        <a:t>сохранение</a:t>
                      </a:r>
                      <a:r>
                        <a:rPr lang="en-US" sz="16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лицензий</a:t>
                      </a:r>
                      <a:endParaRPr lang="en-US" sz="1600" dirty="0"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Jost SemiBold" pitchFamily="2" charset="-52"/>
                          <a:ea typeface="Jost SemiBold" pitchFamily="2" charset="-52"/>
                        </a:rPr>
                        <a:t>Против</a:t>
                      </a:r>
                      <a:r>
                        <a:rPr lang="en-US" sz="2000" dirty="0">
                          <a:effectLst/>
                          <a:latin typeface="Jost SemiBold" pitchFamily="2" charset="-52"/>
                          <a:ea typeface="Jost SemiBold" pitchFamily="2" charset="-52"/>
                        </a:rPr>
                        <a:t> </a:t>
                      </a:r>
                      <a:r>
                        <a:rPr lang="ru-RU" sz="16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лицензий</a:t>
                      </a:r>
                      <a:endParaRPr lang="en-US" sz="1600" dirty="0"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Воздержались</a:t>
                      </a:r>
                      <a:endParaRPr lang="en-US" sz="1600" dirty="0"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Jost SemiBold" pitchFamily="2" charset="-52"/>
                          <a:ea typeface="Jost SemiBold" pitchFamily="2" charset="-52"/>
                        </a:rPr>
                        <a:t>Крупные 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доход 300+ млн 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₽</a:t>
                      </a:r>
                      <a:endParaRPr lang="en-US" sz="1600" dirty="0"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7</a:t>
                      </a:r>
                      <a:endParaRPr lang="en-US" sz="2000" dirty="0"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1</a:t>
                      </a:r>
                      <a:endParaRPr lang="en-US" sz="2000" dirty="0"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0</a:t>
                      </a:r>
                      <a:endParaRPr lang="en-US" sz="2000" dirty="0"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Jost SemiBold" pitchFamily="2" charset="-52"/>
                          <a:ea typeface="Jost SemiBold" pitchFamily="2" charset="-52"/>
                        </a:rPr>
                        <a:t>Средние </a:t>
                      </a:r>
                      <a:endParaRPr lang="ru-RU" sz="1600" dirty="0">
                        <a:effectLst/>
                        <a:latin typeface="Jost" pitchFamily="2" charset="-52"/>
                        <a:ea typeface="Jost" pitchFamily="2" charset="-52"/>
                      </a:endParaRP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доход 50-300 млн 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₽</a:t>
                      </a:r>
                      <a:endParaRPr lang="en-US" sz="1600" dirty="0"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9</a:t>
                      </a:r>
                      <a:endParaRPr lang="en-US" sz="2000" dirty="0"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3</a:t>
                      </a:r>
                      <a:endParaRPr lang="en-US" sz="2000" dirty="0"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0</a:t>
                      </a:r>
                      <a:endParaRPr lang="en-US" sz="2000" dirty="0"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tx1"/>
                          </a:solidFill>
                          <a:effectLst/>
                          <a:latin typeface="Jost SemiBold" pitchFamily="2" charset="-52"/>
                          <a:ea typeface="Jost SemiBold" pitchFamily="2" charset="-52"/>
                          <a:cs typeface="+mn-cs"/>
                        </a:rPr>
                        <a:t>Малые</a:t>
                      </a:r>
                    </a:p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до 50 млн </a:t>
                      </a:r>
                      <a:r>
                        <a:rPr lang="ru-RU" sz="1600" b="0" i="0" dirty="0">
                          <a:solidFill>
                            <a:schemeClr val="tx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₽</a:t>
                      </a:r>
                      <a:endParaRPr lang="en-US" sz="1600" dirty="0"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1</a:t>
                      </a:r>
                      <a:r>
                        <a:rPr lang="ru-RU" sz="20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4</a:t>
                      </a:r>
                      <a:endParaRPr lang="en-US" sz="2000" dirty="0"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Jost SemiBold" pitchFamily="2" charset="-52"/>
                          <a:ea typeface="Jost SemiBold" pitchFamily="2" charset="-52"/>
                        </a:rPr>
                        <a:t>1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Jost SemiBold" pitchFamily="2" charset="-52"/>
                          <a:ea typeface="Jost SemiBold" pitchFamily="2" charset="-52"/>
                        </a:rPr>
                        <a:t>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Jost SemiBold" pitchFamily="2" charset="-52"/>
                        <a:ea typeface="Jost SemiBold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rgbClr val="90D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en-US" sz="2000" dirty="0"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kern="1200" dirty="0" err="1">
                          <a:solidFill>
                            <a:schemeClr val="bg1"/>
                          </a:solidFill>
                          <a:effectLst/>
                          <a:latin typeface="Jost SemiBold" pitchFamily="2" charset="-52"/>
                          <a:ea typeface="Jost SemiBold" pitchFamily="2" charset="-52"/>
                          <a:cs typeface="+mn-cs"/>
                        </a:rPr>
                        <a:t>Итого</a:t>
                      </a:r>
                      <a:endParaRPr lang="en-US" sz="2000" kern="1200" dirty="0">
                        <a:solidFill>
                          <a:schemeClr val="bg1"/>
                        </a:solidFill>
                        <a:effectLst/>
                        <a:latin typeface="Jost SemiBold" pitchFamily="2" charset="-52"/>
                        <a:ea typeface="Jost SemiBold" pitchFamily="2" charset="-52"/>
                        <a:cs typeface="+mn-cs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007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30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007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1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4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007F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  <a:latin typeface="Jost" pitchFamily="2" charset="-52"/>
                          <a:ea typeface="Jost" pitchFamily="2" charset="-52"/>
                        </a:rPr>
                        <a:t>2</a:t>
                      </a:r>
                      <a:endParaRPr lang="en-US" sz="2000" b="1" dirty="0">
                        <a:solidFill>
                          <a:schemeClr val="bg1"/>
                        </a:solidFill>
                        <a:effectLst/>
                        <a:latin typeface="Jost" pitchFamily="2" charset="-52"/>
                        <a:ea typeface="Jost" pitchFamily="2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007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A254668-37B3-1837-D431-6CF6EFCB18BA}"/>
              </a:ext>
            </a:extLst>
          </p:cNvPr>
          <p:cNvSpPr txBox="1"/>
          <p:nvPr/>
        </p:nvSpPr>
        <p:spPr>
          <a:xfrm>
            <a:off x="656365" y="2234021"/>
            <a:ext cx="3184695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 b="1"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2400" b="0" dirty="0"/>
              <a:t>Большинство брокеров, которые </a:t>
            </a:r>
            <a:r>
              <a:rPr lang="ru-RU" sz="2400" b="0" dirty="0">
                <a:solidFill>
                  <a:srgbClr val="007FB3"/>
                </a:solidFill>
              </a:rPr>
              <a:t>выступают за отмену </a:t>
            </a:r>
            <a:r>
              <a:rPr lang="ru-RU" sz="2400" b="0" dirty="0"/>
              <a:t>лицензирования -  «малые» брокеры</a:t>
            </a: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75EA5BBB-CB92-112F-62AA-F2E573E4FEFC}"/>
              </a:ext>
            </a:extLst>
          </p:cNvPr>
          <p:cNvSpPr/>
          <p:nvPr/>
        </p:nvSpPr>
        <p:spPr>
          <a:xfrm rot="10800000">
            <a:off x="-16010" y="0"/>
            <a:ext cx="967038" cy="2063176"/>
          </a:xfrm>
          <a:custGeom>
            <a:avLst/>
            <a:gdLst>
              <a:gd name="connsiteX0" fmla="*/ 1356360 w 1356360"/>
              <a:gd name="connsiteY0" fmla="*/ 0 h 2910840"/>
              <a:gd name="connsiteX1" fmla="*/ 1356360 w 1356360"/>
              <a:gd name="connsiteY1" fmla="*/ 2910840 h 2910840"/>
              <a:gd name="connsiteX2" fmla="*/ 0 w 1356360"/>
              <a:gd name="connsiteY2" fmla="*/ 2910840 h 2910840"/>
              <a:gd name="connsiteX3" fmla="*/ 1356360 w 1356360"/>
              <a:gd name="connsiteY3" fmla="*/ 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360" h="2910840">
                <a:moveTo>
                  <a:pt x="1356360" y="0"/>
                </a:moveTo>
                <a:lnTo>
                  <a:pt x="1356360" y="2910840"/>
                </a:lnTo>
                <a:lnTo>
                  <a:pt x="0" y="2910840"/>
                </a:lnTo>
                <a:lnTo>
                  <a:pt x="1356360" y="0"/>
                </a:lnTo>
                <a:close/>
              </a:path>
            </a:pathLst>
          </a:custGeom>
          <a:solidFill>
            <a:srgbClr val="90D7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E739DDA9-FF82-70E0-FE72-DDC24815A6E3}"/>
              </a:ext>
            </a:extLst>
          </p:cNvPr>
          <p:cNvSpPr/>
          <p:nvPr/>
        </p:nvSpPr>
        <p:spPr>
          <a:xfrm>
            <a:off x="3784600" y="3009900"/>
            <a:ext cx="5194300" cy="3263900"/>
          </a:xfrm>
          <a:custGeom>
            <a:avLst/>
            <a:gdLst>
              <a:gd name="connsiteX0" fmla="*/ 0 w 5156200"/>
              <a:gd name="connsiteY0" fmla="*/ 0 h 3263900"/>
              <a:gd name="connsiteX1" fmla="*/ 0 w 5156200"/>
              <a:gd name="connsiteY1" fmla="*/ 3263900 h 3263900"/>
              <a:gd name="connsiteX2" fmla="*/ 5156200 w 5156200"/>
              <a:gd name="connsiteY2" fmla="*/ 3263900 h 3263900"/>
              <a:gd name="connsiteX3" fmla="*/ 5156200 w 5156200"/>
              <a:gd name="connsiteY3" fmla="*/ 901700 h 326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6200" h="3263900">
                <a:moveTo>
                  <a:pt x="0" y="0"/>
                </a:moveTo>
                <a:lnTo>
                  <a:pt x="0" y="3263900"/>
                </a:lnTo>
                <a:lnTo>
                  <a:pt x="5156200" y="3263900"/>
                </a:lnTo>
                <a:lnTo>
                  <a:pt x="5156200" y="901700"/>
                </a:lnTo>
              </a:path>
            </a:pathLst>
          </a:custGeom>
          <a:noFill/>
          <a:ln w="25400" cap="rnd">
            <a:solidFill>
              <a:srgbClr val="303C40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42C6F6-E15F-3A56-3109-F1DE6A9DF877}"/>
              </a:ext>
            </a:extLst>
          </p:cNvPr>
          <p:cNvSpPr txBox="1"/>
          <p:nvPr/>
        </p:nvSpPr>
        <p:spPr>
          <a:xfrm>
            <a:off x="656365" y="3819419"/>
            <a:ext cx="1953305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 b="1"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1800" b="0" dirty="0">
                <a:latin typeface="Jost" pitchFamily="2" charset="-52"/>
                <a:ea typeface="Jost" pitchFamily="2" charset="-52"/>
              </a:rPr>
              <a:t>Опрос АПСБ, август 2022</a:t>
            </a:r>
          </a:p>
        </p:txBody>
      </p:sp>
    </p:spTree>
    <p:extLst>
      <p:ext uri="{BB962C8B-B14F-4D97-AF65-F5344CB8AC3E}">
        <p14:creationId xmlns:p14="http://schemas.microsoft.com/office/powerpoint/2010/main" val="3858770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id="{C8BA997A-779F-FED1-687F-0B91540FC573}"/>
              </a:ext>
            </a:extLst>
          </p:cNvPr>
          <p:cNvSpPr/>
          <p:nvPr/>
        </p:nvSpPr>
        <p:spPr>
          <a:xfrm>
            <a:off x="5420737" y="-74645"/>
            <a:ext cx="6802366" cy="7016621"/>
          </a:xfrm>
          <a:custGeom>
            <a:avLst/>
            <a:gdLst>
              <a:gd name="connsiteX0" fmla="*/ 2127379 w 8248261"/>
              <a:gd name="connsiteY0" fmla="*/ 1698171 h 7557796"/>
              <a:gd name="connsiteX1" fmla="*/ 2127379 w 8248261"/>
              <a:gd name="connsiteY1" fmla="*/ 0 h 7557796"/>
              <a:gd name="connsiteX2" fmla="*/ 8248261 w 8248261"/>
              <a:gd name="connsiteY2" fmla="*/ 541175 h 7557796"/>
              <a:gd name="connsiteX3" fmla="*/ 8248261 w 8248261"/>
              <a:gd name="connsiteY3" fmla="*/ 7557796 h 7557796"/>
              <a:gd name="connsiteX4" fmla="*/ 0 w 8248261"/>
              <a:gd name="connsiteY4" fmla="*/ 7557796 h 7557796"/>
              <a:gd name="connsiteX5" fmla="*/ 821094 w 8248261"/>
              <a:gd name="connsiteY5" fmla="*/ 6064898 h 7557796"/>
              <a:gd name="connsiteX6" fmla="*/ 2034073 w 8248261"/>
              <a:gd name="connsiteY6" fmla="*/ 6494106 h 7557796"/>
              <a:gd name="connsiteX7" fmla="*/ 3508310 w 8248261"/>
              <a:gd name="connsiteY7" fmla="*/ 6139542 h 7557796"/>
              <a:gd name="connsiteX8" fmla="*/ 4497355 w 8248261"/>
              <a:gd name="connsiteY8" fmla="*/ 4758612 h 7557796"/>
              <a:gd name="connsiteX9" fmla="*/ 4478694 w 8248261"/>
              <a:gd name="connsiteY9" fmla="*/ 3433665 h 7557796"/>
              <a:gd name="connsiteX10" fmla="*/ 3900196 w 8248261"/>
              <a:gd name="connsiteY10" fmla="*/ 2444620 h 7557796"/>
              <a:gd name="connsiteX11" fmla="*/ 2743200 w 8248261"/>
              <a:gd name="connsiteY11" fmla="*/ 1810138 h 7557796"/>
              <a:gd name="connsiteX12" fmla="*/ 2127379 w 8248261"/>
              <a:gd name="connsiteY12" fmla="*/ 1698171 h 7557796"/>
              <a:gd name="connsiteX0" fmla="*/ 2127379 w 8248261"/>
              <a:gd name="connsiteY0" fmla="*/ 1698171 h 7557796"/>
              <a:gd name="connsiteX1" fmla="*/ 2127379 w 8248261"/>
              <a:gd name="connsiteY1" fmla="*/ 0 h 7557796"/>
              <a:gd name="connsiteX2" fmla="*/ 8248261 w 8248261"/>
              <a:gd name="connsiteY2" fmla="*/ 541175 h 7557796"/>
              <a:gd name="connsiteX3" fmla="*/ 8248261 w 8248261"/>
              <a:gd name="connsiteY3" fmla="*/ 7557796 h 7557796"/>
              <a:gd name="connsiteX4" fmla="*/ 0 w 8248261"/>
              <a:gd name="connsiteY4" fmla="*/ 7557796 h 7557796"/>
              <a:gd name="connsiteX5" fmla="*/ 836334 w 8248261"/>
              <a:gd name="connsiteY5" fmla="*/ 6064898 h 7557796"/>
              <a:gd name="connsiteX6" fmla="*/ 2034073 w 8248261"/>
              <a:gd name="connsiteY6" fmla="*/ 6494106 h 7557796"/>
              <a:gd name="connsiteX7" fmla="*/ 3508310 w 8248261"/>
              <a:gd name="connsiteY7" fmla="*/ 6139542 h 7557796"/>
              <a:gd name="connsiteX8" fmla="*/ 4497355 w 8248261"/>
              <a:gd name="connsiteY8" fmla="*/ 4758612 h 7557796"/>
              <a:gd name="connsiteX9" fmla="*/ 4478694 w 8248261"/>
              <a:gd name="connsiteY9" fmla="*/ 3433665 h 7557796"/>
              <a:gd name="connsiteX10" fmla="*/ 3900196 w 8248261"/>
              <a:gd name="connsiteY10" fmla="*/ 2444620 h 7557796"/>
              <a:gd name="connsiteX11" fmla="*/ 2743200 w 8248261"/>
              <a:gd name="connsiteY11" fmla="*/ 1810138 h 7557796"/>
              <a:gd name="connsiteX12" fmla="*/ 2127379 w 8248261"/>
              <a:gd name="connsiteY12" fmla="*/ 1698171 h 7557796"/>
              <a:gd name="connsiteX0" fmla="*/ 2211199 w 8332081"/>
              <a:gd name="connsiteY0" fmla="*/ 1698171 h 7557796"/>
              <a:gd name="connsiteX1" fmla="*/ 2211199 w 8332081"/>
              <a:gd name="connsiteY1" fmla="*/ 0 h 7557796"/>
              <a:gd name="connsiteX2" fmla="*/ 8332081 w 8332081"/>
              <a:gd name="connsiteY2" fmla="*/ 541175 h 7557796"/>
              <a:gd name="connsiteX3" fmla="*/ 8332081 w 8332081"/>
              <a:gd name="connsiteY3" fmla="*/ 7557796 h 7557796"/>
              <a:gd name="connsiteX4" fmla="*/ 0 w 8332081"/>
              <a:gd name="connsiteY4" fmla="*/ 7550176 h 7557796"/>
              <a:gd name="connsiteX5" fmla="*/ 920154 w 8332081"/>
              <a:gd name="connsiteY5" fmla="*/ 6064898 h 7557796"/>
              <a:gd name="connsiteX6" fmla="*/ 2117893 w 8332081"/>
              <a:gd name="connsiteY6" fmla="*/ 6494106 h 7557796"/>
              <a:gd name="connsiteX7" fmla="*/ 3592130 w 8332081"/>
              <a:gd name="connsiteY7" fmla="*/ 6139542 h 7557796"/>
              <a:gd name="connsiteX8" fmla="*/ 4581175 w 8332081"/>
              <a:gd name="connsiteY8" fmla="*/ 4758612 h 7557796"/>
              <a:gd name="connsiteX9" fmla="*/ 4562514 w 8332081"/>
              <a:gd name="connsiteY9" fmla="*/ 3433665 h 7557796"/>
              <a:gd name="connsiteX10" fmla="*/ 3984016 w 8332081"/>
              <a:gd name="connsiteY10" fmla="*/ 2444620 h 7557796"/>
              <a:gd name="connsiteX11" fmla="*/ 2827020 w 8332081"/>
              <a:gd name="connsiteY11" fmla="*/ 1810138 h 7557796"/>
              <a:gd name="connsiteX12" fmla="*/ 2211199 w 8332081"/>
              <a:gd name="connsiteY12" fmla="*/ 1698171 h 7557796"/>
              <a:gd name="connsiteX0" fmla="*/ 2211199 w 8332081"/>
              <a:gd name="connsiteY0" fmla="*/ 1698171 h 7557796"/>
              <a:gd name="connsiteX1" fmla="*/ 2211199 w 8332081"/>
              <a:gd name="connsiteY1" fmla="*/ 0 h 7557796"/>
              <a:gd name="connsiteX2" fmla="*/ 8332081 w 8332081"/>
              <a:gd name="connsiteY2" fmla="*/ 541175 h 7557796"/>
              <a:gd name="connsiteX3" fmla="*/ 8332081 w 8332081"/>
              <a:gd name="connsiteY3" fmla="*/ 7557796 h 7557796"/>
              <a:gd name="connsiteX4" fmla="*/ 0 w 8332081"/>
              <a:gd name="connsiteY4" fmla="*/ 7550176 h 7557796"/>
              <a:gd name="connsiteX5" fmla="*/ 943014 w 8332081"/>
              <a:gd name="connsiteY5" fmla="*/ 6064898 h 7557796"/>
              <a:gd name="connsiteX6" fmla="*/ 2117893 w 8332081"/>
              <a:gd name="connsiteY6" fmla="*/ 6494106 h 7557796"/>
              <a:gd name="connsiteX7" fmla="*/ 3592130 w 8332081"/>
              <a:gd name="connsiteY7" fmla="*/ 6139542 h 7557796"/>
              <a:gd name="connsiteX8" fmla="*/ 4581175 w 8332081"/>
              <a:gd name="connsiteY8" fmla="*/ 4758612 h 7557796"/>
              <a:gd name="connsiteX9" fmla="*/ 4562514 w 8332081"/>
              <a:gd name="connsiteY9" fmla="*/ 3433665 h 7557796"/>
              <a:gd name="connsiteX10" fmla="*/ 3984016 w 8332081"/>
              <a:gd name="connsiteY10" fmla="*/ 2444620 h 7557796"/>
              <a:gd name="connsiteX11" fmla="*/ 2827020 w 8332081"/>
              <a:gd name="connsiteY11" fmla="*/ 1810138 h 7557796"/>
              <a:gd name="connsiteX12" fmla="*/ 2211199 w 8332081"/>
              <a:gd name="connsiteY12" fmla="*/ 1698171 h 7557796"/>
              <a:gd name="connsiteX0" fmla="*/ 2119759 w 8240641"/>
              <a:gd name="connsiteY0" fmla="*/ 1698171 h 7557796"/>
              <a:gd name="connsiteX1" fmla="*/ 2119759 w 8240641"/>
              <a:gd name="connsiteY1" fmla="*/ 0 h 7557796"/>
              <a:gd name="connsiteX2" fmla="*/ 8240641 w 8240641"/>
              <a:gd name="connsiteY2" fmla="*/ 541175 h 7557796"/>
              <a:gd name="connsiteX3" fmla="*/ 8240641 w 8240641"/>
              <a:gd name="connsiteY3" fmla="*/ 7557796 h 7557796"/>
              <a:gd name="connsiteX4" fmla="*/ 0 w 8240641"/>
              <a:gd name="connsiteY4" fmla="*/ 7550176 h 7557796"/>
              <a:gd name="connsiteX5" fmla="*/ 851574 w 8240641"/>
              <a:gd name="connsiteY5" fmla="*/ 6064898 h 7557796"/>
              <a:gd name="connsiteX6" fmla="*/ 2026453 w 8240641"/>
              <a:gd name="connsiteY6" fmla="*/ 6494106 h 7557796"/>
              <a:gd name="connsiteX7" fmla="*/ 3500690 w 8240641"/>
              <a:gd name="connsiteY7" fmla="*/ 6139542 h 7557796"/>
              <a:gd name="connsiteX8" fmla="*/ 4489735 w 8240641"/>
              <a:gd name="connsiteY8" fmla="*/ 4758612 h 7557796"/>
              <a:gd name="connsiteX9" fmla="*/ 4471074 w 8240641"/>
              <a:gd name="connsiteY9" fmla="*/ 3433665 h 7557796"/>
              <a:gd name="connsiteX10" fmla="*/ 3892576 w 8240641"/>
              <a:gd name="connsiteY10" fmla="*/ 2444620 h 7557796"/>
              <a:gd name="connsiteX11" fmla="*/ 2735580 w 8240641"/>
              <a:gd name="connsiteY11" fmla="*/ 1810138 h 7557796"/>
              <a:gd name="connsiteX12" fmla="*/ 2119759 w 8240641"/>
              <a:gd name="connsiteY12" fmla="*/ 1698171 h 7557796"/>
              <a:gd name="connsiteX0" fmla="*/ 2119759 w 8240641"/>
              <a:gd name="connsiteY0" fmla="*/ 1698171 h 7557796"/>
              <a:gd name="connsiteX1" fmla="*/ 2119759 w 8240641"/>
              <a:gd name="connsiteY1" fmla="*/ 0 h 7557796"/>
              <a:gd name="connsiteX2" fmla="*/ 8240641 w 8240641"/>
              <a:gd name="connsiteY2" fmla="*/ 541175 h 7557796"/>
              <a:gd name="connsiteX3" fmla="*/ 8240641 w 8240641"/>
              <a:gd name="connsiteY3" fmla="*/ 7557796 h 7557796"/>
              <a:gd name="connsiteX4" fmla="*/ 0 w 8240641"/>
              <a:gd name="connsiteY4" fmla="*/ 7550176 h 7557796"/>
              <a:gd name="connsiteX5" fmla="*/ 897294 w 8240641"/>
              <a:gd name="connsiteY5" fmla="*/ 6072518 h 7557796"/>
              <a:gd name="connsiteX6" fmla="*/ 2026453 w 8240641"/>
              <a:gd name="connsiteY6" fmla="*/ 6494106 h 7557796"/>
              <a:gd name="connsiteX7" fmla="*/ 3500690 w 8240641"/>
              <a:gd name="connsiteY7" fmla="*/ 6139542 h 7557796"/>
              <a:gd name="connsiteX8" fmla="*/ 4489735 w 8240641"/>
              <a:gd name="connsiteY8" fmla="*/ 4758612 h 7557796"/>
              <a:gd name="connsiteX9" fmla="*/ 4471074 w 8240641"/>
              <a:gd name="connsiteY9" fmla="*/ 3433665 h 7557796"/>
              <a:gd name="connsiteX10" fmla="*/ 3892576 w 8240641"/>
              <a:gd name="connsiteY10" fmla="*/ 2444620 h 7557796"/>
              <a:gd name="connsiteX11" fmla="*/ 2735580 w 8240641"/>
              <a:gd name="connsiteY11" fmla="*/ 1810138 h 7557796"/>
              <a:gd name="connsiteX12" fmla="*/ 2119759 w 8240641"/>
              <a:gd name="connsiteY12" fmla="*/ 1698171 h 7557796"/>
              <a:gd name="connsiteX0" fmla="*/ 2272159 w 8393041"/>
              <a:gd name="connsiteY0" fmla="*/ 1698171 h 7557796"/>
              <a:gd name="connsiteX1" fmla="*/ 2272159 w 8393041"/>
              <a:gd name="connsiteY1" fmla="*/ 0 h 7557796"/>
              <a:gd name="connsiteX2" fmla="*/ 8393041 w 8393041"/>
              <a:gd name="connsiteY2" fmla="*/ 541175 h 7557796"/>
              <a:gd name="connsiteX3" fmla="*/ 8393041 w 8393041"/>
              <a:gd name="connsiteY3" fmla="*/ 7557796 h 7557796"/>
              <a:gd name="connsiteX4" fmla="*/ 0 w 8393041"/>
              <a:gd name="connsiteY4" fmla="*/ 7458736 h 7557796"/>
              <a:gd name="connsiteX5" fmla="*/ 1049694 w 8393041"/>
              <a:gd name="connsiteY5" fmla="*/ 6072518 h 7557796"/>
              <a:gd name="connsiteX6" fmla="*/ 2178853 w 8393041"/>
              <a:gd name="connsiteY6" fmla="*/ 6494106 h 7557796"/>
              <a:gd name="connsiteX7" fmla="*/ 3653090 w 8393041"/>
              <a:gd name="connsiteY7" fmla="*/ 6139542 h 7557796"/>
              <a:gd name="connsiteX8" fmla="*/ 4642135 w 8393041"/>
              <a:gd name="connsiteY8" fmla="*/ 4758612 h 7557796"/>
              <a:gd name="connsiteX9" fmla="*/ 4623474 w 8393041"/>
              <a:gd name="connsiteY9" fmla="*/ 3433665 h 7557796"/>
              <a:gd name="connsiteX10" fmla="*/ 4044976 w 8393041"/>
              <a:gd name="connsiteY10" fmla="*/ 2444620 h 7557796"/>
              <a:gd name="connsiteX11" fmla="*/ 2887980 w 8393041"/>
              <a:gd name="connsiteY11" fmla="*/ 1810138 h 7557796"/>
              <a:gd name="connsiteX12" fmla="*/ 2272159 w 8393041"/>
              <a:gd name="connsiteY12" fmla="*/ 1698171 h 7557796"/>
              <a:gd name="connsiteX0" fmla="*/ 2272159 w 8393041"/>
              <a:gd name="connsiteY0" fmla="*/ 1698171 h 7557796"/>
              <a:gd name="connsiteX1" fmla="*/ 2272159 w 8393041"/>
              <a:gd name="connsiteY1" fmla="*/ 0 h 7557796"/>
              <a:gd name="connsiteX2" fmla="*/ 8393041 w 8393041"/>
              <a:gd name="connsiteY2" fmla="*/ 541175 h 7557796"/>
              <a:gd name="connsiteX3" fmla="*/ 8393041 w 8393041"/>
              <a:gd name="connsiteY3" fmla="*/ 7557796 h 7557796"/>
              <a:gd name="connsiteX4" fmla="*/ 0 w 8393041"/>
              <a:gd name="connsiteY4" fmla="*/ 7458736 h 7557796"/>
              <a:gd name="connsiteX5" fmla="*/ 1026834 w 8393041"/>
              <a:gd name="connsiteY5" fmla="*/ 6042038 h 7557796"/>
              <a:gd name="connsiteX6" fmla="*/ 2178853 w 8393041"/>
              <a:gd name="connsiteY6" fmla="*/ 6494106 h 7557796"/>
              <a:gd name="connsiteX7" fmla="*/ 3653090 w 8393041"/>
              <a:gd name="connsiteY7" fmla="*/ 6139542 h 7557796"/>
              <a:gd name="connsiteX8" fmla="*/ 4642135 w 8393041"/>
              <a:gd name="connsiteY8" fmla="*/ 4758612 h 7557796"/>
              <a:gd name="connsiteX9" fmla="*/ 4623474 w 8393041"/>
              <a:gd name="connsiteY9" fmla="*/ 3433665 h 7557796"/>
              <a:gd name="connsiteX10" fmla="*/ 4044976 w 8393041"/>
              <a:gd name="connsiteY10" fmla="*/ 2444620 h 7557796"/>
              <a:gd name="connsiteX11" fmla="*/ 2887980 w 8393041"/>
              <a:gd name="connsiteY11" fmla="*/ 1810138 h 7557796"/>
              <a:gd name="connsiteX12" fmla="*/ 2272159 w 8393041"/>
              <a:gd name="connsiteY12" fmla="*/ 1698171 h 7557796"/>
              <a:gd name="connsiteX0" fmla="*/ 2329309 w 8450191"/>
              <a:gd name="connsiteY0" fmla="*/ 1698171 h 7557796"/>
              <a:gd name="connsiteX1" fmla="*/ 2329309 w 8450191"/>
              <a:gd name="connsiteY1" fmla="*/ 0 h 7557796"/>
              <a:gd name="connsiteX2" fmla="*/ 8450191 w 8450191"/>
              <a:gd name="connsiteY2" fmla="*/ 541175 h 7557796"/>
              <a:gd name="connsiteX3" fmla="*/ 8450191 w 8450191"/>
              <a:gd name="connsiteY3" fmla="*/ 7557796 h 7557796"/>
              <a:gd name="connsiteX4" fmla="*/ 0 w 8450191"/>
              <a:gd name="connsiteY4" fmla="*/ 7515886 h 7557796"/>
              <a:gd name="connsiteX5" fmla="*/ 1083984 w 8450191"/>
              <a:gd name="connsiteY5" fmla="*/ 6042038 h 7557796"/>
              <a:gd name="connsiteX6" fmla="*/ 2236003 w 8450191"/>
              <a:gd name="connsiteY6" fmla="*/ 6494106 h 7557796"/>
              <a:gd name="connsiteX7" fmla="*/ 3710240 w 8450191"/>
              <a:gd name="connsiteY7" fmla="*/ 6139542 h 7557796"/>
              <a:gd name="connsiteX8" fmla="*/ 4699285 w 8450191"/>
              <a:gd name="connsiteY8" fmla="*/ 4758612 h 7557796"/>
              <a:gd name="connsiteX9" fmla="*/ 4680624 w 8450191"/>
              <a:gd name="connsiteY9" fmla="*/ 3433665 h 7557796"/>
              <a:gd name="connsiteX10" fmla="*/ 4102126 w 8450191"/>
              <a:gd name="connsiteY10" fmla="*/ 2444620 h 7557796"/>
              <a:gd name="connsiteX11" fmla="*/ 2945130 w 8450191"/>
              <a:gd name="connsiteY11" fmla="*/ 1810138 h 7557796"/>
              <a:gd name="connsiteX12" fmla="*/ 2329309 w 8450191"/>
              <a:gd name="connsiteY12" fmla="*/ 1698171 h 7557796"/>
              <a:gd name="connsiteX0" fmla="*/ 2148334 w 8269216"/>
              <a:gd name="connsiteY0" fmla="*/ 1698171 h 7557796"/>
              <a:gd name="connsiteX1" fmla="*/ 2148334 w 8269216"/>
              <a:gd name="connsiteY1" fmla="*/ 0 h 7557796"/>
              <a:gd name="connsiteX2" fmla="*/ 8269216 w 8269216"/>
              <a:gd name="connsiteY2" fmla="*/ 541175 h 7557796"/>
              <a:gd name="connsiteX3" fmla="*/ 8269216 w 8269216"/>
              <a:gd name="connsiteY3" fmla="*/ 7557796 h 7557796"/>
              <a:gd name="connsiteX4" fmla="*/ 0 w 8269216"/>
              <a:gd name="connsiteY4" fmla="*/ 7525411 h 7557796"/>
              <a:gd name="connsiteX5" fmla="*/ 903009 w 8269216"/>
              <a:gd name="connsiteY5" fmla="*/ 6042038 h 7557796"/>
              <a:gd name="connsiteX6" fmla="*/ 2055028 w 8269216"/>
              <a:gd name="connsiteY6" fmla="*/ 6494106 h 7557796"/>
              <a:gd name="connsiteX7" fmla="*/ 3529265 w 8269216"/>
              <a:gd name="connsiteY7" fmla="*/ 6139542 h 7557796"/>
              <a:gd name="connsiteX8" fmla="*/ 4518310 w 8269216"/>
              <a:gd name="connsiteY8" fmla="*/ 4758612 h 7557796"/>
              <a:gd name="connsiteX9" fmla="*/ 4499649 w 8269216"/>
              <a:gd name="connsiteY9" fmla="*/ 3433665 h 7557796"/>
              <a:gd name="connsiteX10" fmla="*/ 3921151 w 8269216"/>
              <a:gd name="connsiteY10" fmla="*/ 2444620 h 7557796"/>
              <a:gd name="connsiteX11" fmla="*/ 2764155 w 8269216"/>
              <a:gd name="connsiteY11" fmla="*/ 1810138 h 7557796"/>
              <a:gd name="connsiteX12" fmla="*/ 2148334 w 8269216"/>
              <a:gd name="connsiteY12" fmla="*/ 1698171 h 7557796"/>
              <a:gd name="connsiteX0" fmla="*/ 2148334 w 8269216"/>
              <a:gd name="connsiteY0" fmla="*/ 1156996 h 7016621"/>
              <a:gd name="connsiteX1" fmla="*/ 2148334 w 8269216"/>
              <a:gd name="connsiteY1" fmla="*/ 1750 h 7016621"/>
              <a:gd name="connsiteX2" fmla="*/ 8269216 w 8269216"/>
              <a:gd name="connsiteY2" fmla="*/ 0 h 7016621"/>
              <a:gd name="connsiteX3" fmla="*/ 8269216 w 8269216"/>
              <a:gd name="connsiteY3" fmla="*/ 7016621 h 7016621"/>
              <a:gd name="connsiteX4" fmla="*/ 0 w 8269216"/>
              <a:gd name="connsiteY4" fmla="*/ 6984236 h 7016621"/>
              <a:gd name="connsiteX5" fmla="*/ 903009 w 8269216"/>
              <a:gd name="connsiteY5" fmla="*/ 5500863 h 7016621"/>
              <a:gd name="connsiteX6" fmla="*/ 2055028 w 8269216"/>
              <a:gd name="connsiteY6" fmla="*/ 5952931 h 7016621"/>
              <a:gd name="connsiteX7" fmla="*/ 3529265 w 8269216"/>
              <a:gd name="connsiteY7" fmla="*/ 5598367 h 7016621"/>
              <a:gd name="connsiteX8" fmla="*/ 4518310 w 8269216"/>
              <a:gd name="connsiteY8" fmla="*/ 4217437 h 7016621"/>
              <a:gd name="connsiteX9" fmla="*/ 4499649 w 8269216"/>
              <a:gd name="connsiteY9" fmla="*/ 2892490 h 7016621"/>
              <a:gd name="connsiteX10" fmla="*/ 3921151 w 8269216"/>
              <a:gd name="connsiteY10" fmla="*/ 1903445 h 7016621"/>
              <a:gd name="connsiteX11" fmla="*/ 2764155 w 8269216"/>
              <a:gd name="connsiteY11" fmla="*/ 1268963 h 7016621"/>
              <a:gd name="connsiteX12" fmla="*/ 2148334 w 8269216"/>
              <a:gd name="connsiteY12" fmla="*/ 1156996 h 7016621"/>
              <a:gd name="connsiteX0" fmla="*/ 2148334 w 8269216"/>
              <a:gd name="connsiteY0" fmla="*/ 1156996 h 7016621"/>
              <a:gd name="connsiteX1" fmla="*/ 2148334 w 8269216"/>
              <a:gd name="connsiteY1" fmla="*/ 1750 h 7016621"/>
              <a:gd name="connsiteX2" fmla="*/ 8269216 w 8269216"/>
              <a:gd name="connsiteY2" fmla="*/ 0 h 7016621"/>
              <a:gd name="connsiteX3" fmla="*/ 8269216 w 8269216"/>
              <a:gd name="connsiteY3" fmla="*/ 7016621 h 7016621"/>
              <a:gd name="connsiteX4" fmla="*/ 0 w 8269216"/>
              <a:gd name="connsiteY4" fmla="*/ 6984236 h 7016621"/>
              <a:gd name="connsiteX5" fmla="*/ 1657752 w 8269216"/>
              <a:gd name="connsiteY5" fmla="*/ 5762120 h 7016621"/>
              <a:gd name="connsiteX6" fmla="*/ 2055028 w 8269216"/>
              <a:gd name="connsiteY6" fmla="*/ 5952931 h 7016621"/>
              <a:gd name="connsiteX7" fmla="*/ 3529265 w 8269216"/>
              <a:gd name="connsiteY7" fmla="*/ 5598367 h 7016621"/>
              <a:gd name="connsiteX8" fmla="*/ 4518310 w 8269216"/>
              <a:gd name="connsiteY8" fmla="*/ 4217437 h 7016621"/>
              <a:gd name="connsiteX9" fmla="*/ 4499649 w 8269216"/>
              <a:gd name="connsiteY9" fmla="*/ 2892490 h 7016621"/>
              <a:gd name="connsiteX10" fmla="*/ 3921151 w 8269216"/>
              <a:gd name="connsiteY10" fmla="*/ 1903445 h 7016621"/>
              <a:gd name="connsiteX11" fmla="*/ 2764155 w 8269216"/>
              <a:gd name="connsiteY11" fmla="*/ 1268963 h 7016621"/>
              <a:gd name="connsiteX12" fmla="*/ 2148334 w 8269216"/>
              <a:gd name="connsiteY12" fmla="*/ 1156996 h 7016621"/>
              <a:gd name="connsiteX0" fmla="*/ 2148334 w 8269216"/>
              <a:gd name="connsiteY0" fmla="*/ 1156996 h 7016621"/>
              <a:gd name="connsiteX1" fmla="*/ 2148334 w 8269216"/>
              <a:gd name="connsiteY1" fmla="*/ 1750 h 7016621"/>
              <a:gd name="connsiteX2" fmla="*/ 8269216 w 8269216"/>
              <a:gd name="connsiteY2" fmla="*/ 0 h 7016621"/>
              <a:gd name="connsiteX3" fmla="*/ 8269216 w 8269216"/>
              <a:gd name="connsiteY3" fmla="*/ 7016621 h 7016621"/>
              <a:gd name="connsiteX4" fmla="*/ 0 w 8269216"/>
              <a:gd name="connsiteY4" fmla="*/ 6984236 h 7016621"/>
              <a:gd name="connsiteX5" fmla="*/ 1689502 w 8269216"/>
              <a:gd name="connsiteY5" fmla="*/ 5768470 h 7016621"/>
              <a:gd name="connsiteX6" fmla="*/ 2055028 w 8269216"/>
              <a:gd name="connsiteY6" fmla="*/ 5952931 h 7016621"/>
              <a:gd name="connsiteX7" fmla="*/ 3529265 w 8269216"/>
              <a:gd name="connsiteY7" fmla="*/ 5598367 h 7016621"/>
              <a:gd name="connsiteX8" fmla="*/ 4518310 w 8269216"/>
              <a:gd name="connsiteY8" fmla="*/ 4217437 h 7016621"/>
              <a:gd name="connsiteX9" fmla="*/ 4499649 w 8269216"/>
              <a:gd name="connsiteY9" fmla="*/ 2892490 h 7016621"/>
              <a:gd name="connsiteX10" fmla="*/ 3921151 w 8269216"/>
              <a:gd name="connsiteY10" fmla="*/ 1903445 h 7016621"/>
              <a:gd name="connsiteX11" fmla="*/ 2764155 w 8269216"/>
              <a:gd name="connsiteY11" fmla="*/ 1268963 h 7016621"/>
              <a:gd name="connsiteX12" fmla="*/ 2148334 w 8269216"/>
              <a:gd name="connsiteY12" fmla="*/ 1156996 h 7016621"/>
              <a:gd name="connsiteX0" fmla="*/ 757684 w 6878566"/>
              <a:gd name="connsiteY0" fmla="*/ 1156996 h 7016621"/>
              <a:gd name="connsiteX1" fmla="*/ 757684 w 6878566"/>
              <a:gd name="connsiteY1" fmla="*/ 1750 h 7016621"/>
              <a:gd name="connsiteX2" fmla="*/ 6878566 w 6878566"/>
              <a:gd name="connsiteY2" fmla="*/ 0 h 7016621"/>
              <a:gd name="connsiteX3" fmla="*/ 6878566 w 6878566"/>
              <a:gd name="connsiteY3" fmla="*/ 7016621 h 7016621"/>
              <a:gd name="connsiteX4" fmla="*/ 0 w 6878566"/>
              <a:gd name="connsiteY4" fmla="*/ 6946136 h 7016621"/>
              <a:gd name="connsiteX5" fmla="*/ 298852 w 6878566"/>
              <a:gd name="connsiteY5" fmla="*/ 5768470 h 7016621"/>
              <a:gd name="connsiteX6" fmla="*/ 664378 w 6878566"/>
              <a:gd name="connsiteY6" fmla="*/ 5952931 h 7016621"/>
              <a:gd name="connsiteX7" fmla="*/ 2138615 w 6878566"/>
              <a:gd name="connsiteY7" fmla="*/ 5598367 h 7016621"/>
              <a:gd name="connsiteX8" fmla="*/ 3127660 w 6878566"/>
              <a:gd name="connsiteY8" fmla="*/ 4217437 h 7016621"/>
              <a:gd name="connsiteX9" fmla="*/ 3108999 w 6878566"/>
              <a:gd name="connsiteY9" fmla="*/ 2892490 h 7016621"/>
              <a:gd name="connsiteX10" fmla="*/ 2530501 w 6878566"/>
              <a:gd name="connsiteY10" fmla="*/ 1903445 h 7016621"/>
              <a:gd name="connsiteX11" fmla="*/ 1373505 w 6878566"/>
              <a:gd name="connsiteY11" fmla="*/ 1268963 h 7016621"/>
              <a:gd name="connsiteX12" fmla="*/ 757684 w 6878566"/>
              <a:gd name="connsiteY12" fmla="*/ 1156996 h 7016621"/>
              <a:gd name="connsiteX0" fmla="*/ 757684 w 6878566"/>
              <a:gd name="connsiteY0" fmla="*/ 1156996 h 7016621"/>
              <a:gd name="connsiteX1" fmla="*/ 757684 w 6878566"/>
              <a:gd name="connsiteY1" fmla="*/ 1750 h 7016621"/>
              <a:gd name="connsiteX2" fmla="*/ 6878566 w 6878566"/>
              <a:gd name="connsiteY2" fmla="*/ 0 h 7016621"/>
              <a:gd name="connsiteX3" fmla="*/ 6878566 w 6878566"/>
              <a:gd name="connsiteY3" fmla="*/ 7016621 h 7016621"/>
              <a:gd name="connsiteX4" fmla="*/ 0 w 6878566"/>
              <a:gd name="connsiteY4" fmla="*/ 6946136 h 7016621"/>
              <a:gd name="connsiteX5" fmla="*/ 317902 w 6878566"/>
              <a:gd name="connsiteY5" fmla="*/ 5774820 h 7016621"/>
              <a:gd name="connsiteX6" fmla="*/ 664378 w 6878566"/>
              <a:gd name="connsiteY6" fmla="*/ 5952931 h 7016621"/>
              <a:gd name="connsiteX7" fmla="*/ 2138615 w 6878566"/>
              <a:gd name="connsiteY7" fmla="*/ 5598367 h 7016621"/>
              <a:gd name="connsiteX8" fmla="*/ 3127660 w 6878566"/>
              <a:gd name="connsiteY8" fmla="*/ 4217437 h 7016621"/>
              <a:gd name="connsiteX9" fmla="*/ 3108999 w 6878566"/>
              <a:gd name="connsiteY9" fmla="*/ 2892490 h 7016621"/>
              <a:gd name="connsiteX10" fmla="*/ 2530501 w 6878566"/>
              <a:gd name="connsiteY10" fmla="*/ 1903445 h 7016621"/>
              <a:gd name="connsiteX11" fmla="*/ 1373505 w 6878566"/>
              <a:gd name="connsiteY11" fmla="*/ 1268963 h 7016621"/>
              <a:gd name="connsiteX12" fmla="*/ 757684 w 6878566"/>
              <a:gd name="connsiteY12" fmla="*/ 1156996 h 7016621"/>
              <a:gd name="connsiteX0" fmla="*/ 681484 w 6802366"/>
              <a:gd name="connsiteY0" fmla="*/ 1156996 h 7016621"/>
              <a:gd name="connsiteX1" fmla="*/ 681484 w 6802366"/>
              <a:gd name="connsiteY1" fmla="*/ 1750 h 7016621"/>
              <a:gd name="connsiteX2" fmla="*/ 6802366 w 6802366"/>
              <a:gd name="connsiteY2" fmla="*/ 0 h 7016621"/>
              <a:gd name="connsiteX3" fmla="*/ 6802366 w 6802366"/>
              <a:gd name="connsiteY3" fmla="*/ 7016621 h 7016621"/>
              <a:gd name="connsiteX4" fmla="*/ 0 w 6802366"/>
              <a:gd name="connsiteY4" fmla="*/ 6952486 h 7016621"/>
              <a:gd name="connsiteX5" fmla="*/ 241702 w 6802366"/>
              <a:gd name="connsiteY5" fmla="*/ 5774820 h 7016621"/>
              <a:gd name="connsiteX6" fmla="*/ 588178 w 6802366"/>
              <a:gd name="connsiteY6" fmla="*/ 5952931 h 7016621"/>
              <a:gd name="connsiteX7" fmla="*/ 2062415 w 6802366"/>
              <a:gd name="connsiteY7" fmla="*/ 5598367 h 7016621"/>
              <a:gd name="connsiteX8" fmla="*/ 3051460 w 6802366"/>
              <a:gd name="connsiteY8" fmla="*/ 4217437 h 7016621"/>
              <a:gd name="connsiteX9" fmla="*/ 3032799 w 6802366"/>
              <a:gd name="connsiteY9" fmla="*/ 2892490 h 7016621"/>
              <a:gd name="connsiteX10" fmla="*/ 2454301 w 6802366"/>
              <a:gd name="connsiteY10" fmla="*/ 1903445 h 7016621"/>
              <a:gd name="connsiteX11" fmla="*/ 1297305 w 6802366"/>
              <a:gd name="connsiteY11" fmla="*/ 1268963 h 7016621"/>
              <a:gd name="connsiteX12" fmla="*/ 681484 w 6802366"/>
              <a:gd name="connsiteY12" fmla="*/ 1156996 h 701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02366" h="7016621">
                <a:moveTo>
                  <a:pt x="681484" y="1156996"/>
                </a:moveTo>
                <a:lnTo>
                  <a:pt x="681484" y="1750"/>
                </a:lnTo>
                <a:lnTo>
                  <a:pt x="6802366" y="0"/>
                </a:lnTo>
                <a:lnTo>
                  <a:pt x="6802366" y="7016621"/>
                </a:lnTo>
                <a:lnTo>
                  <a:pt x="0" y="6952486"/>
                </a:lnTo>
                <a:lnTo>
                  <a:pt x="241702" y="5774820"/>
                </a:lnTo>
                <a:lnTo>
                  <a:pt x="588178" y="5952931"/>
                </a:lnTo>
                <a:lnTo>
                  <a:pt x="2062415" y="5598367"/>
                </a:lnTo>
                <a:lnTo>
                  <a:pt x="3051460" y="4217437"/>
                </a:lnTo>
                <a:lnTo>
                  <a:pt x="3032799" y="2892490"/>
                </a:lnTo>
                <a:lnTo>
                  <a:pt x="2454301" y="1903445"/>
                </a:lnTo>
                <a:lnTo>
                  <a:pt x="1297305" y="1268963"/>
                </a:lnTo>
                <a:lnTo>
                  <a:pt x="681484" y="1156996"/>
                </a:lnTo>
                <a:close/>
              </a:path>
            </a:pathLst>
          </a:custGeom>
          <a:solidFill>
            <a:srgbClr val="007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91FADF73-ECBF-6E72-F752-98DA498D74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4269770"/>
              </p:ext>
            </p:extLst>
          </p:nvPr>
        </p:nvGraphicFramePr>
        <p:xfrm>
          <a:off x="507235" y="725167"/>
          <a:ext cx="11177529" cy="5497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8C066C05-4D1F-33E6-18F9-C076C2635D26}"/>
              </a:ext>
            </a:extLst>
          </p:cNvPr>
          <p:cNvSpPr txBox="1"/>
          <p:nvPr/>
        </p:nvSpPr>
        <p:spPr>
          <a:xfrm>
            <a:off x="9167048" y="1589751"/>
            <a:ext cx="27420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53%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3C4432-8D67-609A-17A2-5C4E72786EBE}"/>
              </a:ext>
            </a:extLst>
          </p:cNvPr>
          <p:cNvSpPr txBox="1"/>
          <p:nvPr/>
        </p:nvSpPr>
        <p:spPr>
          <a:xfrm>
            <a:off x="615450" y="3507242"/>
            <a:ext cx="274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rPr>
              <a:t>35%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96969C-EB02-CCA3-27BF-04FFDC026762}"/>
              </a:ext>
            </a:extLst>
          </p:cNvPr>
          <p:cNvSpPr txBox="1"/>
          <p:nvPr/>
        </p:nvSpPr>
        <p:spPr>
          <a:xfrm>
            <a:off x="665165" y="4285714"/>
            <a:ext cx="294613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400" b="0"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dirty="0"/>
              <a:t>согласны </a:t>
            </a:r>
          </a:p>
          <a:p>
            <a:r>
              <a:rPr lang="ru-RU" dirty="0"/>
              <a:t>на отмену при обязательности членства в СРО (АПСБ)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1BBCE3-6BA1-971E-B3EE-790F7A5D149D}"/>
              </a:ext>
            </a:extLst>
          </p:cNvPr>
          <p:cNvSpPr txBox="1"/>
          <p:nvPr/>
        </p:nvSpPr>
        <p:spPr>
          <a:xfrm>
            <a:off x="615450" y="705351"/>
            <a:ext cx="274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rPr>
              <a:t>12%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F3BDCF-1178-5623-9D7E-D82A4D279A78}"/>
              </a:ext>
            </a:extLst>
          </p:cNvPr>
          <p:cNvSpPr txBox="1"/>
          <p:nvPr/>
        </p:nvSpPr>
        <p:spPr>
          <a:xfrm>
            <a:off x="665165" y="1483823"/>
            <a:ext cx="269232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 b="1"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2400" b="0" dirty="0"/>
              <a:t>За отмену лицензии</a:t>
            </a: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60ED478-39AE-1535-9665-FCBA9B3EDDA9}"/>
              </a:ext>
            </a:extLst>
          </p:cNvPr>
          <p:cNvCxnSpPr>
            <a:cxnSpLocks/>
          </p:cNvCxnSpPr>
          <p:nvPr/>
        </p:nvCxnSpPr>
        <p:spPr>
          <a:xfrm>
            <a:off x="2121211" y="3899666"/>
            <a:ext cx="1236281" cy="0"/>
          </a:xfrm>
          <a:prstGeom prst="straightConnector1">
            <a:avLst/>
          </a:prstGeom>
          <a:noFill/>
          <a:ln w="25400" cap="rnd">
            <a:solidFill>
              <a:srgbClr val="303C40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C6F758A-14DC-751F-46FE-FBEA3DFA4216}"/>
              </a:ext>
            </a:extLst>
          </p:cNvPr>
          <p:cNvCxnSpPr>
            <a:cxnSpLocks/>
          </p:cNvCxnSpPr>
          <p:nvPr/>
        </p:nvCxnSpPr>
        <p:spPr>
          <a:xfrm>
            <a:off x="1990583" y="1062630"/>
            <a:ext cx="2726560" cy="0"/>
          </a:xfrm>
          <a:prstGeom prst="straightConnector1">
            <a:avLst/>
          </a:prstGeom>
          <a:noFill/>
          <a:ln w="25400" cap="rnd">
            <a:solidFill>
              <a:srgbClr val="303C40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BD6BD64-DC87-8058-6A67-F4AF2BFA4FA0}"/>
              </a:ext>
            </a:extLst>
          </p:cNvPr>
          <p:cNvSpPr txBox="1"/>
          <p:nvPr/>
        </p:nvSpPr>
        <p:spPr>
          <a:xfrm>
            <a:off x="4154911" y="2896682"/>
            <a:ext cx="388216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 b="1">
                <a:latin typeface="Jost SemiBold" pitchFamily="2" charset="-52"/>
                <a:ea typeface="Jost SemiBold" pitchFamily="2" charset="-52"/>
              </a:defRPr>
            </a:lvl1pPr>
          </a:lstStyle>
          <a:p>
            <a:pPr algn="ctr"/>
            <a:r>
              <a:rPr lang="ru-RU" sz="3600" b="0" dirty="0"/>
              <a:t>Согласны </a:t>
            </a:r>
          </a:p>
          <a:p>
            <a:pPr algn="ctr"/>
            <a:r>
              <a:rPr lang="ru-RU" sz="3600" b="0" dirty="0"/>
              <a:t>ли брокеры </a:t>
            </a:r>
          </a:p>
          <a:p>
            <a:pPr algn="ctr"/>
            <a:r>
              <a:rPr lang="ru-RU" sz="3600" b="0" dirty="0"/>
              <a:t>на отмену лицензии?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B944FE-B171-D54D-131D-E614442E4B56}"/>
              </a:ext>
            </a:extLst>
          </p:cNvPr>
          <p:cNvSpPr txBox="1"/>
          <p:nvPr/>
        </p:nvSpPr>
        <p:spPr>
          <a:xfrm>
            <a:off x="5166934" y="2003271"/>
            <a:ext cx="1858127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 b="1">
                <a:latin typeface="Jost SemiBold" pitchFamily="2" charset="-52"/>
                <a:ea typeface="Jost SemiBold" pitchFamily="2" charset="-52"/>
              </a:defRPr>
            </a:lvl1pPr>
          </a:lstStyle>
          <a:p>
            <a:pPr algn="ctr"/>
            <a:r>
              <a:rPr lang="ru-RU" sz="2000" b="0" dirty="0">
                <a:latin typeface="Jost" pitchFamily="2" charset="-52"/>
                <a:ea typeface="Jost" pitchFamily="2" charset="-52"/>
              </a:rPr>
              <a:t>Результаты опроса АПСБ в марте 2023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AD313800-C1BD-42FE-38CE-2821DBAA9181}"/>
              </a:ext>
            </a:extLst>
          </p:cNvPr>
          <p:cNvCxnSpPr>
            <a:cxnSpLocks/>
          </p:cNvCxnSpPr>
          <p:nvPr/>
        </p:nvCxnSpPr>
        <p:spPr>
          <a:xfrm flipH="1">
            <a:off x="8483600" y="2063816"/>
            <a:ext cx="642978" cy="0"/>
          </a:xfrm>
          <a:prstGeom prst="straightConnector1">
            <a:avLst/>
          </a:prstGeom>
          <a:noFill/>
          <a:ln w="25400" cap="rnd">
            <a:solidFill>
              <a:srgbClr val="303C40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2" name="Рисунок 21" descr="Изображение выглядит как текст, небо&#10;&#10;Автоматически созданное описание">
            <a:extLst>
              <a:ext uri="{FF2B5EF4-FFF2-40B4-BE49-F238E27FC236}">
                <a16:creationId xmlns:a16="http://schemas.microsoft.com/office/drawing/2014/main" id="{11D07D6B-455E-7D7C-FB54-4804032B0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3259" flipH="1">
            <a:off x="8411787" y="3271389"/>
            <a:ext cx="3555311" cy="35553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18C920-667A-2DB7-EFD0-941C8B2AB4E3}"/>
              </a:ext>
            </a:extLst>
          </p:cNvPr>
          <p:cNvSpPr txBox="1"/>
          <p:nvPr/>
        </p:nvSpPr>
        <p:spPr>
          <a:xfrm>
            <a:off x="9167047" y="2607210"/>
            <a:ext cx="305605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 b="1"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2400" b="0" dirty="0"/>
              <a:t>Против отмены лицензии</a:t>
            </a:r>
          </a:p>
        </p:txBody>
      </p:sp>
    </p:spTree>
    <p:extLst>
      <p:ext uri="{BB962C8B-B14F-4D97-AF65-F5344CB8AC3E}">
        <p14:creationId xmlns:p14="http://schemas.microsoft.com/office/powerpoint/2010/main" val="1224786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54A5D61-E08C-3FE6-7BED-93F1D1FA3D16}"/>
              </a:ext>
            </a:extLst>
          </p:cNvPr>
          <p:cNvSpPr txBox="1"/>
          <p:nvPr/>
        </p:nvSpPr>
        <p:spPr>
          <a:xfrm>
            <a:off x="653143" y="691699"/>
            <a:ext cx="885915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4800" kern="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pPr algn="l"/>
            <a:r>
              <a:rPr lang="ru-RU" sz="4000" dirty="0"/>
              <a:t>Если лицензирование страховых брокеров все же будет </a:t>
            </a:r>
            <a:r>
              <a:rPr lang="ru-RU" sz="4000" dirty="0">
                <a:solidFill>
                  <a:srgbClr val="90D7FF"/>
                </a:solidFill>
              </a:rPr>
              <a:t>отменено…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775F981E-2FAD-6FB0-B9DB-1B0380F733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7039679"/>
              </p:ext>
            </p:extLst>
          </p:nvPr>
        </p:nvGraphicFramePr>
        <p:xfrm>
          <a:off x="984383" y="2484093"/>
          <a:ext cx="6691084" cy="3290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4B1D597-E77F-DB9F-BBA0-4F8E36980B79}"/>
              </a:ext>
            </a:extLst>
          </p:cNvPr>
          <p:cNvSpPr txBox="1"/>
          <p:nvPr/>
        </p:nvSpPr>
        <p:spPr>
          <a:xfrm>
            <a:off x="6770258" y="2484093"/>
            <a:ext cx="274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90D7FF"/>
                </a:solidFill>
                <a:latin typeface="Jost" pitchFamily="2" charset="-52"/>
                <a:ea typeface="Jost" pitchFamily="2" charset="-52"/>
              </a:rPr>
              <a:t>47%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C7253-510E-98BB-FC09-7A93614389BE}"/>
              </a:ext>
            </a:extLst>
          </p:cNvPr>
          <p:cNvSpPr txBox="1"/>
          <p:nvPr/>
        </p:nvSpPr>
        <p:spPr>
          <a:xfrm>
            <a:off x="6819973" y="3262565"/>
            <a:ext cx="196192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 b="1"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1800" b="0" dirty="0">
                <a:solidFill>
                  <a:schemeClr val="bg1"/>
                </a:solidFill>
              </a:rPr>
              <a:t>Сохранят членство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A2A574-C228-93DB-8AF7-1B25E45AEEF3}"/>
              </a:ext>
            </a:extLst>
          </p:cNvPr>
          <p:cNvSpPr txBox="1"/>
          <p:nvPr/>
        </p:nvSpPr>
        <p:spPr>
          <a:xfrm>
            <a:off x="3072146" y="3827897"/>
            <a:ext cx="2579730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bg1"/>
                </a:solidFill>
                <a:latin typeface="Jost" pitchFamily="2" charset="-52"/>
                <a:ea typeface="Jost" pitchFamily="2" charset="-52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ru-RU" sz="2400" dirty="0">
                <a:solidFill>
                  <a:srgbClr val="90D7FF"/>
                </a:solidFill>
                <a:latin typeface="Jost SemiBold" pitchFamily="2" charset="-52"/>
                <a:ea typeface="Jost SemiBold" pitchFamily="2" charset="-52"/>
              </a:rPr>
              <a:t>Останутся ли брокеры </a:t>
            </a:r>
          </a:p>
          <a:p>
            <a:pPr algn="ctr">
              <a:lnSpc>
                <a:spcPct val="80000"/>
              </a:lnSpc>
            </a:pPr>
            <a:r>
              <a:rPr lang="ru-RU" sz="2400" dirty="0">
                <a:solidFill>
                  <a:srgbClr val="90D7FF"/>
                </a:solidFill>
                <a:latin typeface="Jost SemiBold" pitchFamily="2" charset="-52"/>
                <a:ea typeface="Jost SemiBold" pitchFamily="2" charset="-52"/>
              </a:rPr>
              <a:t>в АПСБ?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F738C-B188-E240-3252-87EB65A883CC}"/>
              </a:ext>
            </a:extLst>
          </p:cNvPr>
          <p:cNvSpPr txBox="1"/>
          <p:nvPr/>
        </p:nvSpPr>
        <p:spPr>
          <a:xfrm>
            <a:off x="653143" y="2493602"/>
            <a:ext cx="274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90D7FF"/>
                </a:solidFill>
                <a:latin typeface="Jost" pitchFamily="2" charset="-52"/>
                <a:ea typeface="Jost" pitchFamily="2" charset="-52"/>
              </a:rPr>
              <a:t>12%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6184F-38CC-EE6F-0EBC-C41B579D5571}"/>
              </a:ext>
            </a:extLst>
          </p:cNvPr>
          <p:cNvSpPr txBox="1"/>
          <p:nvPr/>
        </p:nvSpPr>
        <p:spPr>
          <a:xfrm>
            <a:off x="702858" y="3272074"/>
            <a:ext cx="196192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 b="1"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1800" b="0" dirty="0">
                <a:solidFill>
                  <a:schemeClr val="bg1"/>
                </a:solidFill>
              </a:rPr>
              <a:t>Выйдут </a:t>
            </a:r>
          </a:p>
          <a:p>
            <a:r>
              <a:rPr lang="ru-RU" sz="1800" b="0" dirty="0">
                <a:solidFill>
                  <a:schemeClr val="bg1"/>
                </a:solidFill>
              </a:rPr>
              <a:t>из АПСБ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6C2C78-3363-CC11-E23C-4282FB7341F3}"/>
              </a:ext>
            </a:extLst>
          </p:cNvPr>
          <p:cNvSpPr txBox="1"/>
          <p:nvPr/>
        </p:nvSpPr>
        <p:spPr>
          <a:xfrm>
            <a:off x="653143" y="4221486"/>
            <a:ext cx="274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90D7FF"/>
                </a:solidFill>
                <a:latin typeface="Jost" pitchFamily="2" charset="-52"/>
                <a:ea typeface="Jost" pitchFamily="2" charset="-52"/>
              </a:rPr>
              <a:t>35%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F78901-CD38-AA19-4BAA-07583A493641}"/>
              </a:ext>
            </a:extLst>
          </p:cNvPr>
          <p:cNvSpPr txBox="1"/>
          <p:nvPr/>
        </p:nvSpPr>
        <p:spPr>
          <a:xfrm>
            <a:off x="702858" y="4999958"/>
            <a:ext cx="2386821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 b="1"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1800" b="0" dirty="0">
                <a:solidFill>
                  <a:schemeClr val="bg1"/>
                </a:solidFill>
              </a:rPr>
              <a:t>Будут решать </a:t>
            </a:r>
          </a:p>
          <a:p>
            <a:r>
              <a:rPr lang="ru-RU" sz="1800" b="0" dirty="0">
                <a:solidFill>
                  <a:schemeClr val="bg1"/>
                </a:solidFill>
              </a:rPr>
              <a:t>в зависимости </a:t>
            </a:r>
          </a:p>
          <a:p>
            <a:r>
              <a:rPr lang="ru-RU" sz="1800" b="0" dirty="0">
                <a:solidFill>
                  <a:schemeClr val="bg1"/>
                </a:solidFill>
              </a:rPr>
              <a:t>от законодательства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D3990A-D091-495B-9ACA-B5483BF9CE15}"/>
              </a:ext>
            </a:extLst>
          </p:cNvPr>
          <p:cNvSpPr txBox="1"/>
          <p:nvPr/>
        </p:nvSpPr>
        <p:spPr>
          <a:xfrm>
            <a:off x="3319477" y="3556089"/>
            <a:ext cx="208506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Опрос: </a:t>
            </a:r>
          </a:p>
        </p:txBody>
      </p:sp>
      <p:sp>
        <p:nvSpPr>
          <p:cNvPr id="19" name="Полилиния: фигура 18">
            <a:extLst>
              <a:ext uri="{FF2B5EF4-FFF2-40B4-BE49-F238E27FC236}">
                <a16:creationId xmlns:a16="http://schemas.microsoft.com/office/drawing/2014/main" id="{A60541F7-3797-B4FA-0A36-EE7B6128029E}"/>
              </a:ext>
            </a:extLst>
          </p:cNvPr>
          <p:cNvSpPr/>
          <p:nvPr/>
        </p:nvSpPr>
        <p:spPr>
          <a:xfrm>
            <a:off x="7223725" y="-1762"/>
            <a:ext cx="4976147" cy="6866025"/>
          </a:xfrm>
          <a:custGeom>
            <a:avLst/>
            <a:gdLst>
              <a:gd name="connsiteX0" fmla="*/ 5824603 w 5824603"/>
              <a:gd name="connsiteY0" fmla="*/ 37578 h 6889315"/>
              <a:gd name="connsiteX1" fmla="*/ 5824603 w 5824603"/>
              <a:gd name="connsiteY1" fmla="*/ 6889315 h 6889315"/>
              <a:gd name="connsiteX2" fmla="*/ 0 w 5824603"/>
              <a:gd name="connsiteY2" fmla="*/ 6889315 h 6889315"/>
              <a:gd name="connsiteX3" fmla="*/ 3231715 w 5824603"/>
              <a:gd name="connsiteY3" fmla="*/ 0 h 6889315"/>
              <a:gd name="connsiteX4" fmla="*/ 5824603 w 5824603"/>
              <a:gd name="connsiteY4" fmla="*/ 37578 h 6889315"/>
              <a:gd name="connsiteX0" fmla="*/ 5824603 w 5824603"/>
              <a:gd name="connsiteY0" fmla="*/ 32815 h 6889315"/>
              <a:gd name="connsiteX1" fmla="*/ 5824603 w 5824603"/>
              <a:gd name="connsiteY1" fmla="*/ 6889315 h 6889315"/>
              <a:gd name="connsiteX2" fmla="*/ 0 w 5824603"/>
              <a:gd name="connsiteY2" fmla="*/ 6889315 h 6889315"/>
              <a:gd name="connsiteX3" fmla="*/ 3231715 w 5824603"/>
              <a:gd name="connsiteY3" fmla="*/ 0 h 6889315"/>
              <a:gd name="connsiteX4" fmla="*/ 5824603 w 5824603"/>
              <a:gd name="connsiteY4" fmla="*/ 32815 h 6889315"/>
              <a:gd name="connsiteX0" fmla="*/ 5824603 w 5824603"/>
              <a:gd name="connsiteY0" fmla="*/ 9003 h 6865503"/>
              <a:gd name="connsiteX1" fmla="*/ 5824603 w 5824603"/>
              <a:gd name="connsiteY1" fmla="*/ 6865503 h 6865503"/>
              <a:gd name="connsiteX2" fmla="*/ 0 w 5824603"/>
              <a:gd name="connsiteY2" fmla="*/ 6865503 h 6865503"/>
              <a:gd name="connsiteX3" fmla="*/ 3231715 w 5824603"/>
              <a:gd name="connsiteY3" fmla="*/ 0 h 6865503"/>
              <a:gd name="connsiteX4" fmla="*/ 5824603 w 5824603"/>
              <a:gd name="connsiteY4" fmla="*/ 9003 h 6865503"/>
              <a:gd name="connsiteX0" fmla="*/ 5824603 w 5824603"/>
              <a:gd name="connsiteY0" fmla="*/ 0 h 6866025"/>
              <a:gd name="connsiteX1" fmla="*/ 5824603 w 5824603"/>
              <a:gd name="connsiteY1" fmla="*/ 6866025 h 6866025"/>
              <a:gd name="connsiteX2" fmla="*/ 0 w 5824603"/>
              <a:gd name="connsiteY2" fmla="*/ 6866025 h 6866025"/>
              <a:gd name="connsiteX3" fmla="*/ 3231715 w 5824603"/>
              <a:gd name="connsiteY3" fmla="*/ 522 h 6866025"/>
              <a:gd name="connsiteX4" fmla="*/ 5824603 w 5824603"/>
              <a:gd name="connsiteY4" fmla="*/ 0 h 6866025"/>
              <a:gd name="connsiteX0" fmla="*/ 4986403 w 5824603"/>
              <a:gd name="connsiteY0" fmla="*/ 12178 h 6865503"/>
              <a:gd name="connsiteX1" fmla="*/ 5824603 w 5824603"/>
              <a:gd name="connsiteY1" fmla="*/ 6865503 h 6865503"/>
              <a:gd name="connsiteX2" fmla="*/ 0 w 5824603"/>
              <a:gd name="connsiteY2" fmla="*/ 6865503 h 6865503"/>
              <a:gd name="connsiteX3" fmla="*/ 3231715 w 5824603"/>
              <a:gd name="connsiteY3" fmla="*/ 0 h 6865503"/>
              <a:gd name="connsiteX4" fmla="*/ 4986403 w 5824603"/>
              <a:gd name="connsiteY4" fmla="*/ 12178 h 6865503"/>
              <a:gd name="connsiteX0" fmla="*/ 4973703 w 5824603"/>
              <a:gd name="connsiteY0" fmla="*/ 0 h 6866025"/>
              <a:gd name="connsiteX1" fmla="*/ 5824603 w 5824603"/>
              <a:gd name="connsiteY1" fmla="*/ 6866025 h 6866025"/>
              <a:gd name="connsiteX2" fmla="*/ 0 w 5824603"/>
              <a:gd name="connsiteY2" fmla="*/ 6866025 h 6866025"/>
              <a:gd name="connsiteX3" fmla="*/ 3231715 w 5824603"/>
              <a:gd name="connsiteY3" fmla="*/ 522 h 6866025"/>
              <a:gd name="connsiteX4" fmla="*/ 4973703 w 5824603"/>
              <a:gd name="connsiteY4" fmla="*/ 0 h 6866025"/>
              <a:gd name="connsiteX0" fmla="*/ 4973703 w 4973703"/>
              <a:gd name="connsiteY0" fmla="*/ 0 h 6866025"/>
              <a:gd name="connsiteX1" fmla="*/ 4948303 w 4973703"/>
              <a:gd name="connsiteY1" fmla="*/ 6866025 h 6866025"/>
              <a:gd name="connsiteX2" fmla="*/ 0 w 4973703"/>
              <a:gd name="connsiteY2" fmla="*/ 6866025 h 6866025"/>
              <a:gd name="connsiteX3" fmla="*/ 3231715 w 4973703"/>
              <a:gd name="connsiteY3" fmla="*/ 522 h 6866025"/>
              <a:gd name="connsiteX4" fmla="*/ 4973703 w 4973703"/>
              <a:gd name="connsiteY4" fmla="*/ 0 h 6866025"/>
              <a:gd name="connsiteX0" fmla="*/ 4973703 w 4976147"/>
              <a:gd name="connsiteY0" fmla="*/ 0 h 6866025"/>
              <a:gd name="connsiteX1" fmla="*/ 4973703 w 4976147"/>
              <a:gd name="connsiteY1" fmla="*/ 6866025 h 6866025"/>
              <a:gd name="connsiteX2" fmla="*/ 0 w 4976147"/>
              <a:gd name="connsiteY2" fmla="*/ 6866025 h 6866025"/>
              <a:gd name="connsiteX3" fmla="*/ 3231715 w 4976147"/>
              <a:gd name="connsiteY3" fmla="*/ 522 h 6866025"/>
              <a:gd name="connsiteX4" fmla="*/ 4973703 w 4976147"/>
              <a:gd name="connsiteY4" fmla="*/ 0 h 68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6147" h="6866025">
                <a:moveTo>
                  <a:pt x="4973703" y="0"/>
                </a:moveTo>
                <a:cubicBezTo>
                  <a:pt x="4965236" y="2288675"/>
                  <a:pt x="4982170" y="4577350"/>
                  <a:pt x="4973703" y="6866025"/>
                </a:cubicBezTo>
                <a:lnTo>
                  <a:pt x="0" y="6866025"/>
                </a:lnTo>
                <a:lnTo>
                  <a:pt x="3231715" y="522"/>
                </a:lnTo>
                <a:lnTo>
                  <a:pt x="4973703" y="0"/>
                </a:lnTo>
                <a:close/>
              </a:path>
            </a:pathLst>
          </a:custGeom>
          <a:solidFill>
            <a:srgbClr val="007FB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CC3839F4-1824-1434-0219-AD55CA41BCA0}"/>
              </a:ext>
            </a:extLst>
          </p:cNvPr>
          <p:cNvCxnSpPr>
            <a:cxnSpLocks/>
          </p:cNvCxnSpPr>
          <p:nvPr/>
        </p:nvCxnSpPr>
        <p:spPr>
          <a:xfrm>
            <a:off x="2018327" y="2895058"/>
            <a:ext cx="1229698" cy="0"/>
          </a:xfrm>
          <a:prstGeom prst="straightConnector1">
            <a:avLst/>
          </a:prstGeom>
          <a:noFill/>
          <a:ln w="25400" cap="rnd">
            <a:solidFill>
              <a:schemeClr val="bg1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CA226DE0-E6FF-066B-8994-070C81760E9D}"/>
              </a:ext>
            </a:extLst>
          </p:cNvPr>
          <p:cNvCxnSpPr>
            <a:cxnSpLocks/>
          </p:cNvCxnSpPr>
          <p:nvPr/>
        </p:nvCxnSpPr>
        <p:spPr>
          <a:xfrm>
            <a:off x="2068085" y="4609740"/>
            <a:ext cx="684640" cy="0"/>
          </a:xfrm>
          <a:prstGeom prst="straightConnector1">
            <a:avLst/>
          </a:prstGeom>
          <a:noFill/>
          <a:ln w="25400" cap="rnd">
            <a:solidFill>
              <a:schemeClr val="bg1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0132D065-7641-A19B-2288-E9DEE5630338}"/>
              </a:ext>
            </a:extLst>
          </p:cNvPr>
          <p:cNvCxnSpPr>
            <a:cxnSpLocks/>
          </p:cNvCxnSpPr>
          <p:nvPr/>
        </p:nvCxnSpPr>
        <p:spPr>
          <a:xfrm>
            <a:off x="5363027" y="2895058"/>
            <a:ext cx="1294948" cy="0"/>
          </a:xfrm>
          <a:prstGeom prst="straightConnector1">
            <a:avLst/>
          </a:prstGeom>
          <a:noFill/>
          <a:ln w="25400" cap="rnd">
            <a:solidFill>
              <a:schemeClr val="bg1"/>
            </a:solidFill>
            <a:prstDash val="sysDot"/>
            <a:round/>
            <a:headEnd type="triangl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11AC885-27B7-58BB-A4AC-F73DC308938D}"/>
              </a:ext>
            </a:extLst>
          </p:cNvPr>
          <p:cNvSpPr txBox="1"/>
          <p:nvPr/>
        </p:nvSpPr>
        <p:spPr>
          <a:xfrm>
            <a:off x="8695744" y="4199840"/>
            <a:ext cx="2742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dirty="0">
                <a:solidFill>
                  <a:srgbClr val="90D7FF"/>
                </a:solidFill>
                <a:latin typeface="Jost" pitchFamily="2" charset="-52"/>
                <a:ea typeface="Jost" pitchFamily="2" charset="-52"/>
              </a:rPr>
              <a:t>18%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F1C78A-C431-E562-5963-81F349DDF9C5}"/>
              </a:ext>
            </a:extLst>
          </p:cNvPr>
          <p:cNvSpPr txBox="1"/>
          <p:nvPr/>
        </p:nvSpPr>
        <p:spPr>
          <a:xfrm>
            <a:off x="8740194" y="4983416"/>
            <a:ext cx="2989373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200" b="1"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1800" b="0" dirty="0">
                <a:solidFill>
                  <a:schemeClr val="bg1"/>
                </a:solidFill>
              </a:rPr>
              <a:t>Готовы отказаться </a:t>
            </a:r>
          </a:p>
          <a:p>
            <a:r>
              <a:rPr lang="ru-RU" sz="1800" b="0" dirty="0">
                <a:solidFill>
                  <a:schemeClr val="bg1"/>
                </a:solidFill>
              </a:rPr>
              <a:t>от лицензии, если надзор ЦБ увеличится</a:t>
            </a:r>
          </a:p>
        </p:txBody>
      </p:sp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BC78AF08-101D-EC92-3E3C-E6E0FE4A42B1}"/>
              </a:ext>
            </a:extLst>
          </p:cNvPr>
          <p:cNvSpPr/>
          <p:nvPr/>
        </p:nvSpPr>
        <p:spPr>
          <a:xfrm>
            <a:off x="11097349" y="4476206"/>
            <a:ext cx="1109842" cy="2381794"/>
          </a:xfrm>
          <a:custGeom>
            <a:avLst/>
            <a:gdLst>
              <a:gd name="connsiteX0" fmla="*/ 1356360 w 1356360"/>
              <a:gd name="connsiteY0" fmla="*/ 0 h 2910840"/>
              <a:gd name="connsiteX1" fmla="*/ 1356360 w 1356360"/>
              <a:gd name="connsiteY1" fmla="*/ 2910840 h 2910840"/>
              <a:gd name="connsiteX2" fmla="*/ 0 w 1356360"/>
              <a:gd name="connsiteY2" fmla="*/ 2910840 h 2910840"/>
              <a:gd name="connsiteX3" fmla="*/ 1356360 w 1356360"/>
              <a:gd name="connsiteY3" fmla="*/ 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360" h="2910840">
                <a:moveTo>
                  <a:pt x="1356360" y="0"/>
                </a:moveTo>
                <a:lnTo>
                  <a:pt x="1356360" y="2910840"/>
                </a:lnTo>
                <a:lnTo>
                  <a:pt x="0" y="2910840"/>
                </a:lnTo>
                <a:lnTo>
                  <a:pt x="1356360" y="0"/>
                </a:lnTo>
                <a:close/>
              </a:path>
            </a:pathLst>
          </a:custGeom>
          <a:solidFill>
            <a:srgbClr val="90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186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Полилиния: фигура 96">
            <a:extLst>
              <a:ext uri="{FF2B5EF4-FFF2-40B4-BE49-F238E27FC236}">
                <a16:creationId xmlns:a16="http://schemas.microsoft.com/office/drawing/2014/main" id="{51AB120A-EB90-855D-D679-F2B3AB425C9B}"/>
              </a:ext>
            </a:extLst>
          </p:cNvPr>
          <p:cNvSpPr/>
          <p:nvPr/>
        </p:nvSpPr>
        <p:spPr>
          <a:xfrm>
            <a:off x="-36496" y="-41639"/>
            <a:ext cx="6437712" cy="6899639"/>
          </a:xfrm>
          <a:custGeom>
            <a:avLst/>
            <a:gdLst>
              <a:gd name="connsiteX0" fmla="*/ 0 w 6764055"/>
              <a:gd name="connsiteY0" fmla="*/ 0 h 6889315"/>
              <a:gd name="connsiteX1" fmla="*/ 0 w 6764055"/>
              <a:gd name="connsiteY1" fmla="*/ 6889315 h 6889315"/>
              <a:gd name="connsiteX2" fmla="*/ 3544866 w 6764055"/>
              <a:gd name="connsiteY2" fmla="*/ 6889315 h 6889315"/>
              <a:gd name="connsiteX3" fmla="*/ 6764055 w 6764055"/>
              <a:gd name="connsiteY3" fmla="*/ 12526 h 6889315"/>
              <a:gd name="connsiteX4" fmla="*/ 0 w 6764055"/>
              <a:gd name="connsiteY4" fmla="*/ 0 h 6889315"/>
              <a:gd name="connsiteX0" fmla="*/ 357187 w 6764055"/>
              <a:gd name="connsiteY0" fmla="*/ 1762 h 6876789"/>
              <a:gd name="connsiteX1" fmla="*/ 0 w 6764055"/>
              <a:gd name="connsiteY1" fmla="*/ 6876789 h 6876789"/>
              <a:gd name="connsiteX2" fmla="*/ 3544866 w 6764055"/>
              <a:gd name="connsiteY2" fmla="*/ 6876789 h 6876789"/>
              <a:gd name="connsiteX3" fmla="*/ 6764055 w 6764055"/>
              <a:gd name="connsiteY3" fmla="*/ 0 h 6876789"/>
              <a:gd name="connsiteX4" fmla="*/ 357187 w 6764055"/>
              <a:gd name="connsiteY4" fmla="*/ 1762 h 6876789"/>
              <a:gd name="connsiteX0" fmla="*/ 9524 w 6416392"/>
              <a:gd name="connsiteY0" fmla="*/ 1762 h 6876789"/>
              <a:gd name="connsiteX1" fmla="*/ 0 w 6416392"/>
              <a:gd name="connsiteY1" fmla="*/ 6872026 h 6876789"/>
              <a:gd name="connsiteX2" fmla="*/ 3197203 w 6416392"/>
              <a:gd name="connsiteY2" fmla="*/ 6876789 h 6876789"/>
              <a:gd name="connsiteX3" fmla="*/ 6416392 w 6416392"/>
              <a:gd name="connsiteY3" fmla="*/ 0 h 6876789"/>
              <a:gd name="connsiteX4" fmla="*/ 9524 w 6416392"/>
              <a:gd name="connsiteY4" fmla="*/ 1762 h 6876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6392" h="6876789">
                <a:moveTo>
                  <a:pt x="9524" y="1762"/>
                </a:moveTo>
                <a:cubicBezTo>
                  <a:pt x="6349" y="2291850"/>
                  <a:pt x="3175" y="4581938"/>
                  <a:pt x="0" y="6872026"/>
                </a:cubicBezTo>
                <a:lnTo>
                  <a:pt x="3197203" y="6876789"/>
                </a:lnTo>
                <a:lnTo>
                  <a:pt x="6416392" y="0"/>
                </a:lnTo>
                <a:lnTo>
                  <a:pt x="9524" y="1762"/>
                </a:lnTo>
                <a:close/>
              </a:path>
            </a:pathLst>
          </a:custGeom>
          <a:solidFill>
            <a:srgbClr val="007FB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олилиния: фигура 100">
            <a:extLst>
              <a:ext uri="{FF2B5EF4-FFF2-40B4-BE49-F238E27FC236}">
                <a16:creationId xmlns:a16="http://schemas.microsoft.com/office/drawing/2014/main" id="{E3A0A600-62D6-A2F9-1614-65683BF8F398}"/>
              </a:ext>
            </a:extLst>
          </p:cNvPr>
          <p:cNvSpPr/>
          <p:nvPr/>
        </p:nvSpPr>
        <p:spPr>
          <a:xfrm>
            <a:off x="-20874" y="3355593"/>
            <a:ext cx="5276290" cy="2689860"/>
          </a:xfrm>
          <a:custGeom>
            <a:avLst/>
            <a:gdLst>
              <a:gd name="connsiteX0" fmla="*/ 0 w 5173980"/>
              <a:gd name="connsiteY0" fmla="*/ 0 h 2689860"/>
              <a:gd name="connsiteX1" fmla="*/ 0 w 5173980"/>
              <a:gd name="connsiteY1" fmla="*/ 2689860 h 2689860"/>
              <a:gd name="connsiteX2" fmla="*/ 3916680 w 5173980"/>
              <a:gd name="connsiteY2" fmla="*/ 2689860 h 2689860"/>
              <a:gd name="connsiteX3" fmla="*/ 5173980 w 5173980"/>
              <a:gd name="connsiteY3" fmla="*/ 7620 h 2689860"/>
              <a:gd name="connsiteX4" fmla="*/ 0 w 5173980"/>
              <a:gd name="connsiteY4" fmla="*/ 0 h 268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3980" h="2689860">
                <a:moveTo>
                  <a:pt x="0" y="0"/>
                </a:moveTo>
                <a:lnTo>
                  <a:pt x="0" y="2689860"/>
                </a:lnTo>
                <a:lnTo>
                  <a:pt x="3916680" y="2689860"/>
                </a:lnTo>
                <a:lnTo>
                  <a:pt x="5173980" y="7620"/>
                </a:lnTo>
                <a:lnTo>
                  <a:pt x="0" y="0"/>
                </a:lnTo>
                <a:close/>
              </a:path>
            </a:pathLst>
          </a:custGeom>
          <a:solidFill>
            <a:srgbClr val="90D7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500A93BF-7B2E-0B6E-3289-5439CE17C4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2453742"/>
              </p:ext>
            </p:extLst>
          </p:nvPr>
        </p:nvGraphicFramePr>
        <p:xfrm>
          <a:off x="5309845" y="2374915"/>
          <a:ext cx="8965545" cy="4445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DEA33B4-05A2-1581-592F-546315BA4975}"/>
              </a:ext>
            </a:extLst>
          </p:cNvPr>
          <p:cNvGrpSpPr/>
          <p:nvPr/>
        </p:nvGrpSpPr>
        <p:grpSpPr>
          <a:xfrm>
            <a:off x="6150174" y="1943278"/>
            <a:ext cx="1644998" cy="1193757"/>
            <a:chOff x="5040572" y="3370844"/>
            <a:chExt cx="1644998" cy="119375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C2D9FED-9366-C391-23F0-793820A41B09}"/>
                </a:ext>
              </a:extLst>
            </p:cNvPr>
            <p:cNvSpPr txBox="1"/>
            <p:nvPr/>
          </p:nvSpPr>
          <p:spPr>
            <a:xfrm>
              <a:off x="5040572" y="3370844"/>
              <a:ext cx="9571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Jost SemiBold" pitchFamily="2" charset="-52"/>
                  <a:ea typeface="Jost SemiBold" pitchFamily="2" charset="-5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3600" b="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</a:rPr>
                <a:t>181</a:t>
              </a:r>
            </a:p>
          </p:txBody>
        </p:sp>
        <p:sp>
          <p:nvSpPr>
            <p:cNvPr id="68" name="Блок-схема: ручной ввод 24">
              <a:extLst>
                <a:ext uri="{FF2B5EF4-FFF2-40B4-BE49-F238E27FC236}">
                  <a16:creationId xmlns:a16="http://schemas.microsoft.com/office/drawing/2014/main" id="{65C8AD5B-0550-F7DD-47E6-656AB07867F3}"/>
                </a:ext>
              </a:extLst>
            </p:cNvPr>
            <p:cNvSpPr/>
            <p:nvPr/>
          </p:nvSpPr>
          <p:spPr>
            <a:xfrm rot="16200000" flipV="1">
              <a:off x="5636034" y="3755525"/>
              <a:ext cx="327780" cy="1264485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802 h 8802"/>
                <a:gd name="connsiteX1" fmla="*/ 10000 w 10000"/>
                <a:gd name="connsiteY1" fmla="*/ 0 h 8802"/>
                <a:gd name="connsiteX2" fmla="*/ 10000 w 10000"/>
                <a:gd name="connsiteY2" fmla="*/ 8802 h 8802"/>
                <a:gd name="connsiteX3" fmla="*/ 0 w 10000"/>
                <a:gd name="connsiteY3" fmla="*/ 8802 h 8802"/>
                <a:gd name="connsiteX4" fmla="*/ 0 w 10000"/>
                <a:gd name="connsiteY4" fmla="*/ 802 h 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8802">
                  <a:moveTo>
                    <a:pt x="0" y="802"/>
                  </a:moveTo>
                  <a:lnTo>
                    <a:pt x="10000" y="0"/>
                  </a:lnTo>
                  <a:lnTo>
                    <a:pt x="10000" y="8802"/>
                  </a:lnTo>
                  <a:lnTo>
                    <a:pt x="0" y="8802"/>
                  </a:lnTo>
                  <a:lnTo>
                    <a:pt x="0" y="802"/>
                  </a:lnTo>
                  <a:close/>
                </a:path>
              </a:pathLst>
            </a:custGeom>
            <a:solidFill>
              <a:srgbClr val="65D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1407F17-CADC-F6D9-FFAD-E5502CCF48E0}"/>
                </a:ext>
              </a:extLst>
            </p:cNvPr>
            <p:cNvSpPr txBox="1"/>
            <p:nvPr/>
          </p:nvSpPr>
          <p:spPr>
            <a:xfrm>
              <a:off x="5167681" y="4262980"/>
              <a:ext cx="1517889" cy="301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b="0">
                  <a:solidFill>
                    <a:schemeClr val="bg1"/>
                  </a:solidFill>
                  <a:latin typeface="Jost" pitchFamily="2" charset="-52"/>
                  <a:ea typeface="Jost" pitchFamily="2" charset="-52"/>
                </a:defRPr>
              </a:lvl1pPr>
            </a:lstStyle>
            <a:p>
              <a:r>
                <a:rPr lang="ru-RU" sz="1600" dirty="0">
                  <a:solidFill>
                    <a:schemeClr val="tx1"/>
                  </a:solidFill>
                </a:rPr>
                <a:t>-3% к 2021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D8AC4F2-EE2D-7C7C-7597-24A208F5181A}"/>
                </a:ext>
              </a:extLst>
            </p:cNvPr>
            <p:cNvSpPr txBox="1"/>
            <p:nvPr/>
          </p:nvSpPr>
          <p:spPr>
            <a:xfrm>
              <a:off x="5786985" y="3410346"/>
              <a:ext cx="871756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b="0">
                  <a:latin typeface="Jost" pitchFamily="2" charset="-52"/>
                  <a:ea typeface="Jost" pitchFamily="2" charset="-52"/>
                </a:defRPr>
              </a:lvl1pPr>
            </a:lstStyle>
            <a:p>
              <a:r>
                <a:rPr lang="ru-RU" sz="1600" dirty="0"/>
                <a:t>млрд</a:t>
              </a:r>
              <a:r>
                <a:rPr lang="ru-RU" sz="1600" b="0" i="0" dirty="0">
                  <a:solidFill>
                    <a:schemeClr val="tx1"/>
                  </a:solidFill>
                  <a:effectLst/>
                  <a:latin typeface="Jost" pitchFamily="2" charset="-52"/>
                  <a:ea typeface="Jost" pitchFamily="2" charset="-52"/>
                </a:rPr>
                <a:t> </a:t>
              </a:r>
            </a:p>
            <a:p>
              <a:r>
                <a:rPr lang="ru-RU" sz="1600" dirty="0"/>
                <a:t>руб.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48214C4-A35F-A25B-15C6-38B8DC4D638B}"/>
                </a:ext>
              </a:extLst>
            </p:cNvPr>
            <p:cNvSpPr txBox="1"/>
            <p:nvPr/>
          </p:nvSpPr>
          <p:spPr>
            <a:xfrm>
              <a:off x="5063596" y="3898477"/>
              <a:ext cx="871756" cy="32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2400" b="0">
                  <a:solidFill>
                    <a:schemeClr val="bg1"/>
                  </a:solidFill>
                  <a:latin typeface="Jost SemiBold" pitchFamily="2" charset="-52"/>
                  <a:ea typeface="Jost SemiBold" pitchFamily="2" charset="-52"/>
                </a:defRPr>
              </a:lvl1pPr>
            </a:lstStyle>
            <a:p>
              <a:pPr algn="l"/>
              <a:r>
                <a:rPr lang="ru-RU" sz="1800" dirty="0">
                  <a:solidFill>
                    <a:schemeClr val="tx1"/>
                  </a:solidFill>
                </a:rPr>
                <a:t>Иные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DB58F0F-F69F-5E1C-D971-1BE932F2328D}"/>
              </a:ext>
            </a:extLst>
          </p:cNvPr>
          <p:cNvGrpSpPr/>
          <p:nvPr/>
        </p:nvGrpSpPr>
        <p:grpSpPr>
          <a:xfrm>
            <a:off x="7731402" y="643899"/>
            <a:ext cx="2578914" cy="1362114"/>
            <a:chOff x="5055812" y="5031992"/>
            <a:chExt cx="2578914" cy="136211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53C20C9-C599-E03D-37A4-32F5A32017AB}"/>
                </a:ext>
              </a:extLst>
            </p:cNvPr>
            <p:cNvSpPr txBox="1"/>
            <p:nvPr/>
          </p:nvSpPr>
          <p:spPr>
            <a:xfrm>
              <a:off x="5055812" y="5031992"/>
              <a:ext cx="10401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Jost SemiBold" pitchFamily="2" charset="-52"/>
                  <a:ea typeface="Jost SemiBold" pitchFamily="2" charset="-5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3600" b="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</a:rPr>
                <a:t>327</a:t>
              </a:r>
            </a:p>
          </p:txBody>
        </p:sp>
        <p:sp>
          <p:nvSpPr>
            <p:cNvPr id="29" name="Блок-схема: ручной ввод 24">
              <a:extLst>
                <a:ext uri="{FF2B5EF4-FFF2-40B4-BE49-F238E27FC236}">
                  <a16:creationId xmlns:a16="http://schemas.microsoft.com/office/drawing/2014/main" id="{2A386214-8B3A-31AF-00CB-32191AA57F59}"/>
                </a:ext>
              </a:extLst>
            </p:cNvPr>
            <p:cNvSpPr/>
            <p:nvPr/>
          </p:nvSpPr>
          <p:spPr>
            <a:xfrm rot="16200000" flipV="1">
              <a:off x="5678352" y="5542712"/>
              <a:ext cx="327780" cy="134912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802 h 8802"/>
                <a:gd name="connsiteX1" fmla="*/ 10000 w 10000"/>
                <a:gd name="connsiteY1" fmla="*/ 0 h 8802"/>
                <a:gd name="connsiteX2" fmla="*/ 10000 w 10000"/>
                <a:gd name="connsiteY2" fmla="*/ 8802 h 8802"/>
                <a:gd name="connsiteX3" fmla="*/ 0 w 10000"/>
                <a:gd name="connsiteY3" fmla="*/ 8802 h 8802"/>
                <a:gd name="connsiteX4" fmla="*/ 0 w 10000"/>
                <a:gd name="connsiteY4" fmla="*/ 802 h 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8802">
                  <a:moveTo>
                    <a:pt x="0" y="802"/>
                  </a:moveTo>
                  <a:lnTo>
                    <a:pt x="10000" y="0"/>
                  </a:lnTo>
                  <a:lnTo>
                    <a:pt x="10000" y="8802"/>
                  </a:lnTo>
                  <a:lnTo>
                    <a:pt x="0" y="8802"/>
                  </a:lnTo>
                  <a:lnTo>
                    <a:pt x="0" y="802"/>
                  </a:lnTo>
                  <a:close/>
                </a:path>
              </a:pathLst>
            </a:custGeom>
            <a:solidFill>
              <a:srgbClr val="15B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025824-39BD-904D-82A2-33454DA66EB8}"/>
                </a:ext>
              </a:extLst>
            </p:cNvPr>
            <p:cNvSpPr txBox="1"/>
            <p:nvPr/>
          </p:nvSpPr>
          <p:spPr>
            <a:xfrm>
              <a:off x="5167681" y="6092485"/>
              <a:ext cx="1517889" cy="301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b="0">
                  <a:solidFill>
                    <a:schemeClr val="bg1"/>
                  </a:solidFill>
                  <a:latin typeface="Jost" pitchFamily="2" charset="-52"/>
                  <a:ea typeface="Jost" pitchFamily="2" charset="-52"/>
                </a:defRPr>
              </a:lvl1pPr>
            </a:lstStyle>
            <a:p>
              <a:r>
                <a:rPr lang="ru-RU" sz="1600" dirty="0">
                  <a:solidFill>
                    <a:schemeClr val="tx1"/>
                  </a:solidFill>
                </a:rPr>
                <a:t>+8% к 2021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09D132E-E7BA-961A-BFE2-186213FCB8D6}"/>
                </a:ext>
              </a:extLst>
            </p:cNvPr>
            <p:cNvSpPr txBox="1"/>
            <p:nvPr/>
          </p:nvSpPr>
          <p:spPr>
            <a:xfrm>
              <a:off x="5877835" y="5071494"/>
              <a:ext cx="1005704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b="0">
                  <a:latin typeface="Jost" pitchFamily="2" charset="-52"/>
                  <a:ea typeface="Jost" pitchFamily="2" charset="-52"/>
                </a:defRPr>
              </a:lvl1pPr>
            </a:lstStyle>
            <a:p>
              <a:r>
                <a:rPr lang="ru-RU" sz="1600" dirty="0"/>
                <a:t>млрд</a:t>
              </a:r>
              <a:r>
                <a:rPr lang="ru-RU" sz="1600" b="0" i="0" dirty="0">
                  <a:solidFill>
                    <a:schemeClr val="tx1"/>
                  </a:solidFill>
                  <a:effectLst/>
                  <a:latin typeface="Jost" pitchFamily="2" charset="-52"/>
                  <a:ea typeface="Jost" pitchFamily="2" charset="-52"/>
                </a:rPr>
                <a:t> </a:t>
              </a:r>
            </a:p>
            <a:p>
              <a:r>
                <a:rPr lang="ru-RU" sz="1600" dirty="0"/>
                <a:t>руб.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6A18E30-88A0-A28A-7FC9-7DF757DAFB9F}"/>
                </a:ext>
              </a:extLst>
            </p:cNvPr>
            <p:cNvSpPr txBox="1"/>
            <p:nvPr/>
          </p:nvSpPr>
          <p:spPr>
            <a:xfrm>
              <a:off x="5078836" y="5527370"/>
              <a:ext cx="2555890" cy="549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2400" b="0">
                  <a:solidFill>
                    <a:schemeClr val="bg1"/>
                  </a:solidFill>
                  <a:latin typeface="Jost SemiBold" pitchFamily="2" charset="-52"/>
                  <a:ea typeface="Jost SemiBold" pitchFamily="2" charset="-52"/>
                </a:defRPr>
              </a:lvl1pPr>
            </a:lstStyle>
            <a:p>
              <a:pPr algn="l"/>
              <a:r>
                <a:rPr lang="ru-RU" sz="1800" dirty="0">
                  <a:solidFill>
                    <a:schemeClr val="tx1"/>
                  </a:solidFill>
                </a:rPr>
                <a:t>Агенты </a:t>
              </a:r>
            </a:p>
            <a:p>
              <a:pPr algn="l"/>
              <a:r>
                <a:rPr lang="ru-RU" sz="1800" dirty="0" err="1">
                  <a:solidFill>
                    <a:schemeClr val="tx1"/>
                  </a:solidFill>
                </a:rPr>
                <a:t>физ.лица</a:t>
              </a:r>
              <a:endParaRPr lang="ru-RU" sz="1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BEDC2738-177D-E7D2-88F5-11DE5F4B2603}"/>
              </a:ext>
            </a:extLst>
          </p:cNvPr>
          <p:cNvGrpSpPr/>
          <p:nvPr/>
        </p:nvGrpSpPr>
        <p:grpSpPr>
          <a:xfrm>
            <a:off x="4683688" y="5083508"/>
            <a:ext cx="2084612" cy="1170297"/>
            <a:chOff x="7663059" y="618905"/>
            <a:chExt cx="2084612" cy="1170297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F9A2C4E-8497-1C80-4FF4-1121473914BD}"/>
                </a:ext>
              </a:extLst>
            </p:cNvPr>
            <p:cNvSpPr txBox="1"/>
            <p:nvPr/>
          </p:nvSpPr>
          <p:spPr>
            <a:xfrm>
              <a:off x="7663059" y="618905"/>
              <a:ext cx="11475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Jost SemiBold" pitchFamily="2" charset="-52"/>
                  <a:ea typeface="Jost SemiBold" pitchFamily="2" charset="-5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3600" b="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</a:rPr>
                <a:t>54,5</a:t>
              </a:r>
            </a:p>
          </p:txBody>
        </p:sp>
        <p:sp>
          <p:nvSpPr>
            <p:cNvPr id="56" name="Блок-схема: ручной ввод 24">
              <a:extLst>
                <a:ext uri="{FF2B5EF4-FFF2-40B4-BE49-F238E27FC236}">
                  <a16:creationId xmlns:a16="http://schemas.microsoft.com/office/drawing/2014/main" id="{7A3D0EBD-F7A2-44F7-15B6-C1F5477E0123}"/>
                </a:ext>
              </a:extLst>
            </p:cNvPr>
            <p:cNvSpPr/>
            <p:nvPr/>
          </p:nvSpPr>
          <p:spPr>
            <a:xfrm rot="16200000" flipV="1">
              <a:off x="8441082" y="782325"/>
              <a:ext cx="327780" cy="1660087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802 h 8802"/>
                <a:gd name="connsiteX1" fmla="*/ 10000 w 10000"/>
                <a:gd name="connsiteY1" fmla="*/ 0 h 8802"/>
                <a:gd name="connsiteX2" fmla="*/ 10000 w 10000"/>
                <a:gd name="connsiteY2" fmla="*/ 8802 h 8802"/>
                <a:gd name="connsiteX3" fmla="*/ 0 w 10000"/>
                <a:gd name="connsiteY3" fmla="*/ 8802 h 8802"/>
                <a:gd name="connsiteX4" fmla="*/ 0 w 10000"/>
                <a:gd name="connsiteY4" fmla="*/ 802 h 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8802">
                  <a:moveTo>
                    <a:pt x="0" y="802"/>
                  </a:moveTo>
                  <a:lnTo>
                    <a:pt x="10000" y="0"/>
                  </a:lnTo>
                  <a:lnTo>
                    <a:pt x="10000" y="8802"/>
                  </a:lnTo>
                  <a:lnTo>
                    <a:pt x="0" y="8802"/>
                  </a:lnTo>
                  <a:lnTo>
                    <a:pt x="0" y="80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FA5D10F-F1FD-6B7C-8A1D-62BA704CC871}"/>
                </a:ext>
              </a:extLst>
            </p:cNvPr>
            <p:cNvSpPr txBox="1"/>
            <p:nvPr/>
          </p:nvSpPr>
          <p:spPr>
            <a:xfrm>
              <a:off x="7774928" y="1487581"/>
              <a:ext cx="1517889" cy="301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b="0">
                  <a:solidFill>
                    <a:schemeClr val="bg1"/>
                  </a:solidFill>
                  <a:latin typeface="Jost" pitchFamily="2" charset="-52"/>
                  <a:ea typeface="Jost" pitchFamily="2" charset="-52"/>
                </a:defRPr>
              </a:lvl1pPr>
            </a:lstStyle>
            <a:p>
              <a:r>
                <a:rPr lang="ru-RU" sz="1600" dirty="0">
                  <a:solidFill>
                    <a:schemeClr val="tx1"/>
                  </a:solidFill>
                </a:rPr>
                <a:t>-21% к 2021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C509EF6-7865-D5AC-414F-8AB3C8D40037}"/>
                </a:ext>
              </a:extLst>
            </p:cNvPr>
            <p:cNvSpPr txBox="1"/>
            <p:nvPr/>
          </p:nvSpPr>
          <p:spPr>
            <a:xfrm>
              <a:off x="8741967" y="658407"/>
              <a:ext cx="1005704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b="0">
                  <a:latin typeface="Jost" pitchFamily="2" charset="-52"/>
                  <a:ea typeface="Jost" pitchFamily="2" charset="-52"/>
                </a:defRPr>
              </a:lvl1pPr>
            </a:lstStyle>
            <a:p>
              <a:r>
                <a:rPr lang="ru-RU" sz="1600" dirty="0"/>
                <a:t>млрд</a:t>
              </a:r>
              <a:r>
                <a:rPr lang="ru-RU" sz="1600" b="0" i="0" dirty="0">
                  <a:solidFill>
                    <a:schemeClr val="tx1"/>
                  </a:solidFill>
                  <a:effectLst/>
                  <a:latin typeface="Jost" pitchFamily="2" charset="-52"/>
                  <a:ea typeface="Jost" pitchFamily="2" charset="-52"/>
                </a:rPr>
                <a:t> </a:t>
              </a:r>
            </a:p>
            <a:p>
              <a:r>
                <a:rPr lang="ru-RU" sz="1600" dirty="0"/>
                <a:t>руб.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7859333-DA4A-4BB5-8868-C76A7785086D}"/>
                </a:ext>
              </a:extLst>
            </p:cNvPr>
            <p:cNvSpPr txBox="1"/>
            <p:nvPr/>
          </p:nvSpPr>
          <p:spPr>
            <a:xfrm>
              <a:off x="7686083" y="1146538"/>
              <a:ext cx="1595193" cy="32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2400" b="0">
                  <a:solidFill>
                    <a:schemeClr val="bg1"/>
                  </a:solidFill>
                  <a:latin typeface="Jost SemiBold" pitchFamily="2" charset="-52"/>
                  <a:ea typeface="Jost SemiBold" pitchFamily="2" charset="-52"/>
                </a:defRPr>
              </a:lvl1pPr>
            </a:lstStyle>
            <a:p>
              <a:pPr algn="l"/>
              <a:r>
                <a:rPr lang="ru-RU" sz="1800" dirty="0">
                  <a:solidFill>
                    <a:schemeClr val="tx1"/>
                  </a:solidFill>
                </a:rPr>
                <a:t>Автодилеры</a:t>
              </a: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AF5B94EB-5166-66D6-F7C7-D2DFE5DC102C}"/>
              </a:ext>
            </a:extLst>
          </p:cNvPr>
          <p:cNvGrpSpPr/>
          <p:nvPr/>
        </p:nvGrpSpPr>
        <p:grpSpPr>
          <a:xfrm>
            <a:off x="5357410" y="3663392"/>
            <a:ext cx="2578914" cy="855415"/>
            <a:chOff x="5838723" y="1652248"/>
            <a:chExt cx="2578914" cy="855415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65E6EBA-D6F9-D482-8FC0-F677CAF1DD54}"/>
                </a:ext>
              </a:extLst>
            </p:cNvPr>
            <p:cNvSpPr txBox="1"/>
            <p:nvPr/>
          </p:nvSpPr>
          <p:spPr>
            <a:xfrm>
              <a:off x="5838723" y="1652248"/>
              <a:ext cx="24589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Jost SemiBold" pitchFamily="2" charset="-52"/>
                  <a:ea typeface="Jost SemiBold" pitchFamily="2" charset="-5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3600" b="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</a:rPr>
                <a:t>90,5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B5BF2AC-5FF2-329C-9835-027EA677736D}"/>
                </a:ext>
              </a:extLst>
            </p:cNvPr>
            <p:cNvSpPr txBox="1"/>
            <p:nvPr/>
          </p:nvSpPr>
          <p:spPr>
            <a:xfrm>
              <a:off x="6914474" y="1677594"/>
              <a:ext cx="1005704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b="0">
                  <a:latin typeface="Jost" pitchFamily="2" charset="-52"/>
                  <a:ea typeface="Jost" pitchFamily="2" charset="-52"/>
                </a:defRPr>
              </a:lvl1pPr>
            </a:lstStyle>
            <a:p>
              <a:r>
                <a:rPr lang="ru-RU" sz="1600" dirty="0"/>
                <a:t>млрд</a:t>
              </a:r>
              <a:r>
                <a:rPr lang="ru-RU" sz="1600" b="0" i="0" dirty="0">
                  <a:solidFill>
                    <a:schemeClr val="tx1"/>
                  </a:solidFill>
                  <a:effectLst/>
                  <a:latin typeface="Jost" pitchFamily="2" charset="-52"/>
                  <a:ea typeface="Jost" pitchFamily="2" charset="-52"/>
                </a:rPr>
                <a:t> </a:t>
              </a:r>
            </a:p>
            <a:p>
              <a:r>
                <a:rPr lang="ru-RU" sz="1600" dirty="0"/>
                <a:t>руб.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944D642-13F3-5315-5579-6C264BA2B458}"/>
                </a:ext>
              </a:extLst>
            </p:cNvPr>
            <p:cNvSpPr txBox="1"/>
            <p:nvPr/>
          </p:nvSpPr>
          <p:spPr>
            <a:xfrm>
              <a:off x="5861747" y="2179881"/>
              <a:ext cx="2555890" cy="32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2400" b="0">
                  <a:solidFill>
                    <a:schemeClr val="bg1"/>
                  </a:solidFill>
                  <a:latin typeface="Jost SemiBold" pitchFamily="2" charset="-52"/>
                  <a:ea typeface="Jost SemiBold" pitchFamily="2" charset="-52"/>
                </a:defRPr>
              </a:lvl1pPr>
            </a:lstStyle>
            <a:p>
              <a:pPr algn="l"/>
              <a:r>
                <a:rPr lang="ru-RU" sz="1800" dirty="0">
                  <a:solidFill>
                    <a:schemeClr val="tx1"/>
                  </a:solidFill>
                </a:rPr>
                <a:t>Брокеры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673CC78-293D-852A-09E2-25137D900A26}"/>
              </a:ext>
            </a:extLst>
          </p:cNvPr>
          <p:cNvSpPr txBox="1"/>
          <p:nvPr/>
        </p:nvSpPr>
        <p:spPr>
          <a:xfrm>
            <a:off x="8475575" y="4400636"/>
            <a:ext cx="2772229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2400" b="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1800" dirty="0">
                <a:solidFill>
                  <a:schemeClr val="tx1"/>
                </a:solidFill>
              </a:rPr>
              <a:t>сборы страховщиков через посредников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76DFB-A713-DCEC-E588-FDED9FAE33AB}"/>
              </a:ext>
            </a:extLst>
          </p:cNvPr>
          <p:cNvSpPr txBox="1"/>
          <p:nvPr/>
        </p:nvSpPr>
        <p:spPr>
          <a:xfrm>
            <a:off x="672635" y="1588337"/>
            <a:ext cx="3863987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rPr>
              <a:t>своих сборов страховщики заработали в 2022 г через посредников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CF21C-6DA3-E5C4-6C56-48B55DC6D723}"/>
              </a:ext>
            </a:extLst>
          </p:cNvPr>
          <p:cNvSpPr txBox="1"/>
          <p:nvPr/>
        </p:nvSpPr>
        <p:spPr>
          <a:xfrm>
            <a:off x="642442" y="500393"/>
            <a:ext cx="27420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66%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141853-B19B-85E6-E246-3A5F66EABF69}"/>
              </a:ext>
            </a:extLst>
          </p:cNvPr>
          <p:cNvSpPr txBox="1"/>
          <p:nvPr/>
        </p:nvSpPr>
        <p:spPr>
          <a:xfrm>
            <a:off x="8946204" y="3430691"/>
            <a:ext cx="15178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rPr>
              <a:t>1,2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FFD3D8-C4D5-9E9E-9D34-11A4D84F819F}"/>
              </a:ext>
            </a:extLst>
          </p:cNvPr>
          <p:cNvSpPr txBox="1"/>
          <p:nvPr/>
        </p:nvSpPr>
        <p:spPr>
          <a:xfrm>
            <a:off x="10024571" y="3519197"/>
            <a:ext cx="879044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b="0" dirty="0">
                <a:solidFill>
                  <a:srgbClr val="007FB3"/>
                </a:solidFill>
              </a:rPr>
              <a:t>трлн </a:t>
            </a:r>
          </a:p>
          <a:p>
            <a:r>
              <a:rPr lang="ru-RU" b="0" dirty="0" err="1">
                <a:solidFill>
                  <a:srgbClr val="007FB3"/>
                </a:solidFill>
              </a:rPr>
              <a:t>руб</a:t>
            </a:r>
            <a:r>
              <a:rPr lang="ru-RU" b="0" dirty="0">
                <a:solidFill>
                  <a:srgbClr val="007FB3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DB5AA4-BD54-413E-C944-312384C85D89}"/>
              </a:ext>
            </a:extLst>
          </p:cNvPr>
          <p:cNvSpPr txBox="1"/>
          <p:nvPr/>
        </p:nvSpPr>
        <p:spPr>
          <a:xfrm>
            <a:off x="611863" y="3519197"/>
            <a:ext cx="27420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200" dirty="0">
                <a:latin typeface="Jost" pitchFamily="2" charset="-52"/>
                <a:ea typeface="Jost" pitchFamily="2" charset="-52"/>
              </a:rPr>
              <a:t>+20%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E2B67A-8DA8-DBA7-D864-4F20FF05AE82}"/>
              </a:ext>
            </a:extLst>
          </p:cNvPr>
          <p:cNvSpPr txBox="1"/>
          <p:nvPr/>
        </p:nvSpPr>
        <p:spPr>
          <a:xfrm>
            <a:off x="672636" y="4632031"/>
            <a:ext cx="3341260" cy="1148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800" b="1" dirty="0">
                <a:latin typeface="Jost SemiBold" pitchFamily="2" charset="-52"/>
                <a:ea typeface="Jost SemiBold" pitchFamily="2" charset="-52"/>
              </a:rPr>
              <a:t>выросли сборы через брокеров 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latin typeface="Jost SemiBold" pitchFamily="2" charset="-52"/>
                <a:ea typeface="Jost SemiBold" pitchFamily="2" charset="-52"/>
              </a:rPr>
              <a:t>у страховщиков</a:t>
            </a:r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21FE035F-965C-306A-AEEE-F5CA26120A81}"/>
              </a:ext>
            </a:extLst>
          </p:cNvPr>
          <p:cNvGrpSpPr/>
          <p:nvPr/>
        </p:nvGrpSpPr>
        <p:grpSpPr>
          <a:xfrm>
            <a:off x="9769594" y="616329"/>
            <a:ext cx="2578914" cy="1386014"/>
            <a:chOff x="9769594" y="616329"/>
            <a:chExt cx="2578914" cy="138601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03D3EE-39B8-1FBF-CDFB-059B4772D8FA}"/>
                </a:ext>
              </a:extLst>
            </p:cNvPr>
            <p:cNvSpPr txBox="1"/>
            <p:nvPr/>
          </p:nvSpPr>
          <p:spPr>
            <a:xfrm>
              <a:off x="9769594" y="616329"/>
              <a:ext cx="24589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Jost SemiBold" pitchFamily="2" charset="-52"/>
                  <a:ea typeface="Jost SemiBold" pitchFamily="2" charset="-52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sz="3600" b="0" dirty="0">
                  <a:solidFill>
                    <a:schemeClr val="tx1"/>
                  </a:solidFill>
                  <a:latin typeface="Jost" pitchFamily="2" charset="-52"/>
                  <a:ea typeface="Jost" pitchFamily="2" charset="-52"/>
                </a:rPr>
                <a:t>545</a:t>
              </a:r>
            </a:p>
          </p:txBody>
        </p:sp>
        <p:sp>
          <p:nvSpPr>
            <p:cNvPr id="21" name="Блок-схема: ручной ввод 24">
              <a:extLst>
                <a:ext uri="{FF2B5EF4-FFF2-40B4-BE49-F238E27FC236}">
                  <a16:creationId xmlns:a16="http://schemas.microsoft.com/office/drawing/2014/main" id="{9287719E-31AF-0A58-D807-64C44E506F1A}"/>
                </a:ext>
              </a:extLst>
            </p:cNvPr>
            <p:cNvSpPr/>
            <p:nvPr/>
          </p:nvSpPr>
          <p:spPr>
            <a:xfrm rot="16200000" flipV="1">
              <a:off x="10397045" y="1146039"/>
              <a:ext cx="327780" cy="1358942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802 h 8802"/>
                <a:gd name="connsiteX1" fmla="*/ 10000 w 10000"/>
                <a:gd name="connsiteY1" fmla="*/ 0 h 8802"/>
                <a:gd name="connsiteX2" fmla="*/ 10000 w 10000"/>
                <a:gd name="connsiteY2" fmla="*/ 8802 h 8802"/>
                <a:gd name="connsiteX3" fmla="*/ 0 w 10000"/>
                <a:gd name="connsiteY3" fmla="*/ 8802 h 8802"/>
                <a:gd name="connsiteX4" fmla="*/ 0 w 10000"/>
                <a:gd name="connsiteY4" fmla="*/ 802 h 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8802">
                  <a:moveTo>
                    <a:pt x="0" y="802"/>
                  </a:moveTo>
                  <a:lnTo>
                    <a:pt x="10000" y="0"/>
                  </a:lnTo>
                  <a:lnTo>
                    <a:pt x="10000" y="8802"/>
                  </a:lnTo>
                  <a:lnTo>
                    <a:pt x="0" y="8802"/>
                  </a:lnTo>
                  <a:lnTo>
                    <a:pt x="0" y="802"/>
                  </a:lnTo>
                  <a:close/>
                </a:path>
              </a:pathLst>
            </a:cu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7E4922C-0526-AB67-632D-CE7FF2F0B103}"/>
                </a:ext>
              </a:extLst>
            </p:cNvPr>
            <p:cNvSpPr txBox="1"/>
            <p:nvPr/>
          </p:nvSpPr>
          <p:spPr>
            <a:xfrm>
              <a:off x="9881463" y="1700722"/>
              <a:ext cx="1517889" cy="301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b="0">
                  <a:solidFill>
                    <a:schemeClr val="bg1"/>
                  </a:solidFill>
                  <a:latin typeface="Jost" pitchFamily="2" charset="-52"/>
                  <a:ea typeface="Jost" pitchFamily="2" charset="-52"/>
                </a:defRPr>
              </a:lvl1pPr>
            </a:lstStyle>
            <a:p>
              <a:r>
                <a:rPr lang="ru-RU" sz="1600" dirty="0"/>
                <a:t>-18% к 2021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FAABE93-07C1-8211-0143-A63448B169D6}"/>
                </a:ext>
              </a:extLst>
            </p:cNvPr>
            <p:cNvSpPr txBox="1"/>
            <p:nvPr/>
          </p:nvSpPr>
          <p:spPr>
            <a:xfrm>
              <a:off x="10711508" y="655831"/>
              <a:ext cx="1005704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b="0">
                  <a:latin typeface="Jost" pitchFamily="2" charset="-52"/>
                  <a:ea typeface="Jost" pitchFamily="2" charset="-52"/>
                </a:defRPr>
              </a:lvl1pPr>
            </a:lstStyle>
            <a:p>
              <a:r>
                <a:rPr lang="ru-RU" sz="1600" dirty="0"/>
                <a:t>млрд</a:t>
              </a:r>
              <a:r>
                <a:rPr lang="ru-RU" sz="1600" b="0" i="0" dirty="0">
                  <a:solidFill>
                    <a:schemeClr val="tx1"/>
                  </a:solidFill>
                  <a:effectLst/>
                  <a:latin typeface="Jost" pitchFamily="2" charset="-52"/>
                  <a:ea typeface="Jost" pitchFamily="2" charset="-52"/>
                </a:rPr>
                <a:t> </a:t>
              </a:r>
            </a:p>
            <a:p>
              <a:r>
                <a:rPr lang="ru-RU" sz="1600" dirty="0"/>
                <a:t>руб.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21274BE-7C22-F0B2-8F04-30F7F2160DBE}"/>
                </a:ext>
              </a:extLst>
            </p:cNvPr>
            <p:cNvSpPr txBox="1"/>
            <p:nvPr/>
          </p:nvSpPr>
          <p:spPr>
            <a:xfrm>
              <a:off x="9792618" y="1143962"/>
              <a:ext cx="2555890" cy="549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2400" b="0">
                  <a:solidFill>
                    <a:schemeClr val="bg1"/>
                  </a:solidFill>
                  <a:latin typeface="Jost SemiBold" pitchFamily="2" charset="-52"/>
                  <a:ea typeface="Jost SemiBold" pitchFamily="2" charset="-52"/>
                </a:defRPr>
              </a:lvl1pPr>
            </a:lstStyle>
            <a:p>
              <a:pPr algn="l"/>
              <a:r>
                <a:rPr lang="ru-RU" sz="1800" dirty="0">
                  <a:solidFill>
                    <a:schemeClr val="tx1"/>
                  </a:solidFill>
                </a:rPr>
                <a:t>Кредитные организации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2EF6BFD-4B9D-43B3-661C-9E4F5B605B84}"/>
              </a:ext>
            </a:extLst>
          </p:cNvPr>
          <p:cNvSpPr txBox="1"/>
          <p:nvPr/>
        </p:nvSpPr>
        <p:spPr>
          <a:xfrm>
            <a:off x="9078959" y="4918795"/>
            <a:ext cx="1565461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0">
                <a:latin typeface="Jost" pitchFamily="2" charset="-52"/>
                <a:ea typeface="Jost" pitchFamily="2" charset="-52"/>
              </a:defRPr>
            </a:lvl1pPr>
          </a:lstStyle>
          <a:p>
            <a:pPr algn="ctr"/>
            <a:r>
              <a:rPr lang="ru-RU" sz="1600" dirty="0"/>
              <a:t>на 8%  ниже, чем в 2021</a:t>
            </a:r>
          </a:p>
        </p:txBody>
      </p: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703C60F8-AC8F-D778-5B1A-B514BB0E4C5D}"/>
              </a:ext>
            </a:extLst>
          </p:cNvPr>
          <p:cNvCxnSpPr>
            <a:cxnSpLocks/>
          </p:cNvCxnSpPr>
          <p:nvPr/>
        </p:nvCxnSpPr>
        <p:spPr>
          <a:xfrm>
            <a:off x="11399352" y="995975"/>
            <a:ext cx="0" cy="2324099"/>
          </a:xfrm>
          <a:prstGeom prst="straightConnector1">
            <a:avLst/>
          </a:prstGeom>
          <a:noFill/>
          <a:ln w="25400" cap="rnd">
            <a:solidFill>
              <a:srgbClr val="303C40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9" name="Прямая со стрелкой 78">
            <a:extLst>
              <a:ext uri="{FF2B5EF4-FFF2-40B4-BE49-F238E27FC236}">
                <a16:creationId xmlns:a16="http://schemas.microsoft.com/office/drawing/2014/main" id="{0F5DCF6F-9FB0-188E-398B-B55298C6DCC5}"/>
              </a:ext>
            </a:extLst>
          </p:cNvPr>
          <p:cNvCxnSpPr>
            <a:cxnSpLocks/>
          </p:cNvCxnSpPr>
          <p:nvPr/>
        </p:nvCxnSpPr>
        <p:spPr>
          <a:xfrm>
            <a:off x="9459110" y="995975"/>
            <a:ext cx="0" cy="1569425"/>
          </a:xfrm>
          <a:prstGeom prst="straightConnector1">
            <a:avLst/>
          </a:prstGeom>
          <a:noFill/>
          <a:ln w="25400" cap="rnd">
            <a:solidFill>
              <a:srgbClr val="303C40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2" name="Полилиния: фигура 81">
            <a:extLst>
              <a:ext uri="{FF2B5EF4-FFF2-40B4-BE49-F238E27FC236}">
                <a16:creationId xmlns:a16="http://schemas.microsoft.com/office/drawing/2014/main" id="{21829FAF-45CB-4C85-DB92-AEC463BD6F73}"/>
              </a:ext>
            </a:extLst>
          </p:cNvPr>
          <p:cNvSpPr/>
          <p:nvPr/>
        </p:nvSpPr>
        <p:spPr>
          <a:xfrm>
            <a:off x="7646374" y="2284401"/>
            <a:ext cx="259376" cy="2344927"/>
          </a:xfrm>
          <a:custGeom>
            <a:avLst/>
            <a:gdLst>
              <a:gd name="connsiteX0" fmla="*/ 0 w 400050"/>
              <a:gd name="connsiteY0" fmla="*/ 0 h 895350"/>
              <a:gd name="connsiteX1" fmla="*/ 0 w 400050"/>
              <a:gd name="connsiteY1" fmla="*/ 895350 h 895350"/>
              <a:gd name="connsiteX2" fmla="*/ 400050 w 400050"/>
              <a:gd name="connsiteY2" fmla="*/ 895350 h 89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95350">
                <a:moveTo>
                  <a:pt x="0" y="0"/>
                </a:moveTo>
                <a:lnTo>
                  <a:pt x="0" y="895350"/>
                </a:lnTo>
                <a:lnTo>
                  <a:pt x="400050" y="895350"/>
                </a:lnTo>
              </a:path>
            </a:pathLst>
          </a:custGeom>
          <a:noFill/>
          <a:ln w="25400" cap="rnd">
            <a:solidFill>
              <a:srgbClr val="303C40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олилиния: фигура 89">
            <a:extLst>
              <a:ext uri="{FF2B5EF4-FFF2-40B4-BE49-F238E27FC236}">
                <a16:creationId xmlns:a16="http://schemas.microsoft.com/office/drawing/2014/main" id="{ED32BA4F-D606-5046-70D8-F8E193680CD7}"/>
              </a:ext>
            </a:extLst>
          </p:cNvPr>
          <p:cNvSpPr/>
          <p:nvPr/>
        </p:nvSpPr>
        <p:spPr>
          <a:xfrm>
            <a:off x="6429829" y="5416299"/>
            <a:ext cx="2510971" cy="716528"/>
          </a:xfrm>
          <a:custGeom>
            <a:avLst/>
            <a:gdLst>
              <a:gd name="connsiteX0" fmla="*/ 0 w 2510971"/>
              <a:gd name="connsiteY0" fmla="*/ 0 h 696686"/>
              <a:gd name="connsiteX1" fmla="*/ 377371 w 2510971"/>
              <a:gd name="connsiteY1" fmla="*/ 0 h 696686"/>
              <a:gd name="connsiteX2" fmla="*/ 377371 w 2510971"/>
              <a:gd name="connsiteY2" fmla="*/ 696686 h 696686"/>
              <a:gd name="connsiteX3" fmla="*/ 2510971 w 2510971"/>
              <a:gd name="connsiteY3" fmla="*/ 696686 h 69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0971" h="696686">
                <a:moveTo>
                  <a:pt x="0" y="0"/>
                </a:moveTo>
                <a:lnTo>
                  <a:pt x="377371" y="0"/>
                </a:lnTo>
                <a:lnTo>
                  <a:pt x="377371" y="696686"/>
                </a:lnTo>
                <a:lnTo>
                  <a:pt x="2510971" y="696686"/>
                </a:lnTo>
              </a:path>
            </a:pathLst>
          </a:custGeom>
          <a:noFill/>
          <a:ln w="25400" cap="rnd">
            <a:solidFill>
              <a:srgbClr val="303C40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олилиния: фигура 91">
            <a:extLst>
              <a:ext uri="{FF2B5EF4-FFF2-40B4-BE49-F238E27FC236}">
                <a16:creationId xmlns:a16="http://schemas.microsoft.com/office/drawing/2014/main" id="{7E57FF00-5650-82A0-E080-2E963226CF47}"/>
              </a:ext>
            </a:extLst>
          </p:cNvPr>
          <p:cNvSpPr/>
          <p:nvPr/>
        </p:nvSpPr>
        <p:spPr>
          <a:xfrm>
            <a:off x="7093981" y="3991429"/>
            <a:ext cx="1292213" cy="1727200"/>
          </a:xfrm>
          <a:custGeom>
            <a:avLst/>
            <a:gdLst>
              <a:gd name="connsiteX0" fmla="*/ 0 w 1407886"/>
              <a:gd name="connsiteY0" fmla="*/ 0 h 1727200"/>
              <a:gd name="connsiteX1" fmla="*/ 261257 w 1407886"/>
              <a:gd name="connsiteY1" fmla="*/ 0 h 1727200"/>
              <a:gd name="connsiteX2" fmla="*/ 261257 w 1407886"/>
              <a:gd name="connsiteY2" fmla="*/ 1727200 h 1727200"/>
              <a:gd name="connsiteX3" fmla="*/ 1407886 w 1407886"/>
              <a:gd name="connsiteY3" fmla="*/ 172720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886" h="1727200">
                <a:moveTo>
                  <a:pt x="0" y="0"/>
                </a:moveTo>
                <a:lnTo>
                  <a:pt x="261257" y="0"/>
                </a:lnTo>
                <a:lnTo>
                  <a:pt x="261257" y="1727200"/>
                </a:lnTo>
                <a:lnTo>
                  <a:pt x="1407886" y="1727200"/>
                </a:lnTo>
              </a:path>
            </a:pathLst>
          </a:custGeom>
          <a:noFill/>
          <a:ln w="25400" cap="rnd">
            <a:solidFill>
              <a:srgbClr val="303C40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 стрелкой 93">
            <a:extLst>
              <a:ext uri="{FF2B5EF4-FFF2-40B4-BE49-F238E27FC236}">
                <a16:creationId xmlns:a16="http://schemas.microsoft.com/office/drawing/2014/main" id="{CE9AC409-B167-D47C-F835-1B0954315512}"/>
              </a:ext>
            </a:extLst>
          </p:cNvPr>
          <p:cNvCxnSpPr>
            <a:cxnSpLocks/>
          </p:cNvCxnSpPr>
          <p:nvPr/>
        </p:nvCxnSpPr>
        <p:spPr>
          <a:xfrm flipH="1">
            <a:off x="3251200" y="3991429"/>
            <a:ext cx="2106210" cy="0"/>
          </a:xfrm>
          <a:prstGeom prst="straightConnector1">
            <a:avLst/>
          </a:prstGeom>
          <a:noFill/>
          <a:ln w="25400" cap="rnd">
            <a:solidFill>
              <a:srgbClr val="303C40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429651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: фигура 2">
            <a:extLst>
              <a:ext uri="{FF2B5EF4-FFF2-40B4-BE49-F238E27FC236}">
                <a16:creationId xmlns:a16="http://schemas.microsoft.com/office/drawing/2014/main" id="{14F76D7E-80A5-8E2F-C0E0-A7F12A37F05C}"/>
              </a:ext>
            </a:extLst>
          </p:cNvPr>
          <p:cNvSpPr/>
          <p:nvPr/>
        </p:nvSpPr>
        <p:spPr>
          <a:xfrm>
            <a:off x="8722158" y="4394364"/>
            <a:ext cx="3469841" cy="2463636"/>
          </a:xfrm>
          <a:custGeom>
            <a:avLst/>
            <a:gdLst>
              <a:gd name="connsiteX0" fmla="*/ 1160915 w 3469841"/>
              <a:gd name="connsiteY0" fmla="*/ 0 h 2463636"/>
              <a:gd name="connsiteX1" fmla="*/ 3469841 w 3469841"/>
              <a:gd name="connsiteY1" fmla="*/ 0 h 2463636"/>
              <a:gd name="connsiteX2" fmla="*/ 3469841 w 3469841"/>
              <a:gd name="connsiteY2" fmla="*/ 2463636 h 2463636"/>
              <a:gd name="connsiteX3" fmla="*/ 0 w 3469841"/>
              <a:gd name="connsiteY3" fmla="*/ 2463636 h 2463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9841" h="2463636">
                <a:moveTo>
                  <a:pt x="1160915" y="0"/>
                </a:moveTo>
                <a:lnTo>
                  <a:pt x="3469841" y="0"/>
                </a:lnTo>
                <a:lnTo>
                  <a:pt x="3469841" y="2463636"/>
                </a:lnTo>
                <a:lnTo>
                  <a:pt x="0" y="2463636"/>
                </a:lnTo>
                <a:close/>
              </a:path>
            </a:pathLst>
          </a:custGeom>
          <a:solidFill>
            <a:srgbClr val="007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BC09689E-F113-0DDC-25B3-C956A694AC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7058446"/>
              </p:ext>
            </p:extLst>
          </p:nvPr>
        </p:nvGraphicFramePr>
        <p:xfrm>
          <a:off x="517185" y="603528"/>
          <a:ext cx="11177529" cy="5497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4" name="Блок-схема: ручной ввод 24">
            <a:extLst>
              <a:ext uri="{FF2B5EF4-FFF2-40B4-BE49-F238E27FC236}">
                <a16:creationId xmlns:a16="http://schemas.microsoft.com/office/drawing/2014/main" id="{41074228-D8BB-0DCD-FF68-8544C62AF714}"/>
              </a:ext>
            </a:extLst>
          </p:cNvPr>
          <p:cNvSpPr/>
          <p:nvPr/>
        </p:nvSpPr>
        <p:spPr>
          <a:xfrm rot="16200000" flipV="1">
            <a:off x="1668899" y="2033998"/>
            <a:ext cx="327780" cy="2122667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02 h 8802"/>
              <a:gd name="connsiteX1" fmla="*/ 10000 w 10000"/>
              <a:gd name="connsiteY1" fmla="*/ 0 h 8802"/>
              <a:gd name="connsiteX2" fmla="*/ 10000 w 10000"/>
              <a:gd name="connsiteY2" fmla="*/ 8802 h 8802"/>
              <a:gd name="connsiteX3" fmla="*/ 0 w 10000"/>
              <a:gd name="connsiteY3" fmla="*/ 8802 h 8802"/>
              <a:gd name="connsiteX4" fmla="*/ 0 w 10000"/>
              <a:gd name="connsiteY4" fmla="*/ 802 h 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8802">
                <a:moveTo>
                  <a:pt x="0" y="802"/>
                </a:moveTo>
                <a:lnTo>
                  <a:pt x="10000" y="0"/>
                </a:lnTo>
                <a:lnTo>
                  <a:pt x="10000" y="8802"/>
                </a:lnTo>
                <a:lnTo>
                  <a:pt x="0" y="8802"/>
                </a:lnTo>
                <a:lnTo>
                  <a:pt x="0" y="802"/>
                </a:lnTo>
                <a:close/>
              </a:path>
            </a:pathLst>
          </a:custGeom>
          <a:solidFill>
            <a:srgbClr val="E5F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ручной ввод 24">
            <a:extLst>
              <a:ext uri="{FF2B5EF4-FFF2-40B4-BE49-F238E27FC236}">
                <a16:creationId xmlns:a16="http://schemas.microsoft.com/office/drawing/2014/main" id="{C0A7CFF9-8197-77C8-A938-7BCD7F509238}"/>
              </a:ext>
            </a:extLst>
          </p:cNvPr>
          <p:cNvSpPr/>
          <p:nvPr/>
        </p:nvSpPr>
        <p:spPr>
          <a:xfrm rot="16200000" flipV="1">
            <a:off x="1766666" y="3407662"/>
            <a:ext cx="327780" cy="231819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02 h 8802"/>
              <a:gd name="connsiteX1" fmla="*/ 10000 w 10000"/>
              <a:gd name="connsiteY1" fmla="*/ 0 h 8802"/>
              <a:gd name="connsiteX2" fmla="*/ 10000 w 10000"/>
              <a:gd name="connsiteY2" fmla="*/ 8802 h 8802"/>
              <a:gd name="connsiteX3" fmla="*/ 0 w 10000"/>
              <a:gd name="connsiteY3" fmla="*/ 8802 h 8802"/>
              <a:gd name="connsiteX4" fmla="*/ 0 w 10000"/>
              <a:gd name="connsiteY4" fmla="*/ 802 h 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8802">
                <a:moveTo>
                  <a:pt x="0" y="802"/>
                </a:moveTo>
                <a:lnTo>
                  <a:pt x="10000" y="0"/>
                </a:lnTo>
                <a:lnTo>
                  <a:pt x="10000" y="8802"/>
                </a:lnTo>
                <a:lnTo>
                  <a:pt x="0" y="8802"/>
                </a:lnTo>
                <a:lnTo>
                  <a:pt x="0" y="802"/>
                </a:lnTo>
                <a:close/>
              </a:path>
            </a:pathLst>
          </a:custGeom>
          <a:solidFill>
            <a:srgbClr val="AB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ручной ввод 24">
            <a:extLst>
              <a:ext uri="{FF2B5EF4-FFF2-40B4-BE49-F238E27FC236}">
                <a16:creationId xmlns:a16="http://schemas.microsoft.com/office/drawing/2014/main" id="{D5CD9891-6070-2150-4AF6-370CF03F2901}"/>
              </a:ext>
            </a:extLst>
          </p:cNvPr>
          <p:cNvSpPr/>
          <p:nvPr/>
        </p:nvSpPr>
        <p:spPr>
          <a:xfrm rot="16200000" flipV="1">
            <a:off x="1661540" y="4936216"/>
            <a:ext cx="327780" cy="210733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02 h 8802"/>
              <a:gd name="connsiteX1" fmla="*/ 10000 w 10000"/>
              <a:gd name="connsiteY1" fmla="*/ 0 h 8802"/>
              <a:gd name="connsiteX2" fmla="*/ 10000 w 10000"/>
              <a:gd name="connsiteY2" fmla="*/ 8802 h 8802"/>
              <a:gd name="connsiteX3" fmla="*/ 0 w 10000"/>
              <a:gd name="connsiteY3" fmla="*/ 8802 h 8802"/>
              <a:gd name="connsiteX4" fmla="*/ 0 w 10000"/>
              <a:gd name="connsiteY4" fmla="*/ 802 h 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8802">
                <a:moveTo>
                  <a:pt x="0" y="802"/>
                </a:moveTo>
                <a:lnTo>
                  <a:pt x="10000" y="0"/>
                </a:lnTo>
                <a:lnTo>
                  <a:pt x="10000" y="8802"/>
                </a:lnTo>
                <a:lnTo>
                  <a:pt x="0" y="8802"/>
                </a:lnTo>
                <a:lnTo>
                  <a:pt x="0" y="802"/>
                </a:lnTo>
                <a:close/>
              </a:path>
            </a:pathLst>
          </a:custGeom>
          <a:solidFill>
            <a:srgbClr val="65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6AC37C-EE7D-4948-0DF5-8D6152924597}"/>
              </a:ext>
            </a:extLst>
          </p:cNvPr>
          <p:cNvSpPr txBox="1"/>
          <p:nvPr/>
        </p:nvSpPr>
        <p:spPr>
          <a:xfrm>
            <a:off x="9384697" y="626226"/>
            <a:ext cx="14166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0" dirty="0">
                <a:solidFill>
                  <a:srgbClr val="007FB3"/>
                </a:solidFill>
              </a:rPr>
              <a:t>52%</a:t>
            </a:r>
          </a:p>
          <a:p>
            <a:pPr>
              <a:lnSpc>
                <a:spcPct val="100000"/>
              </a:lnSpc>
            </a:pPr>
            <a:r>
              <a:rPr lang="ru-RU" b="0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3 брокера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D7B587-FAEC-A35C-280D-269C4217A53C}"/>
              </a:ext>
            </a:extLst>
          </p:cNvPr>
          <p:cNvSpPr txBox="1"/>
          <p:nvPr/>
        </p:nvSpPr>
        <p:spPr>
          <a:xfrm>
            <a:off x="9384697" y="2681854"/>
            <a:ext cx="13730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0" dirty="0">
                <a:solidFill>
                  <a:srgbClr val="007FB3"/>
                </a:solidFill>
              </a:rPr>
              <a:t>10%</a:t>
            </a:r>
          </a:p>
          <a:p>
            <a:pPr>
              <a:lnSpc>
                <a:spcPct val="100000"/>
              </a:lnSpc>
            </a:pPr>
            <a:r>
              <a:rPr lang="ru-RU" b="0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1 брокер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AFA324-D50E-1A05-5A07-FBD28F55B922}"/>
              </a:ext>
            </a:extLst>
          </p:cNvPr>
          <p:cNvSpPr txBox="1"/>
          <p:nvPr/>
        </p:nvSpPr>
        <p:spPr>
          <a:xfrm>
            <a:off x="660916" y="4975269"/>
            <a:ext cx="23358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0" dirty="0">
                <a:solidFill>
                  <a:srgbClr val="007FB3"/>
                </a:solidFill>
              </a:rPr>
              <a:t>17%</a:t>
            </a:r>
          </a:p>
          <a:p>
            <a:pPr>
              <a:lnSpc>
                <a:spcPct val="100000"/>
              </a:lnSpc>
            </a:pPr>
            <a:r>
              <a:rPr lang="ru-RU" b="0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4 брокера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DBC16-E698-A707-2A64-1673EB88189B}"/>
              </a:ext>
            </a:extLst>
          </p:cNvPr>
          <p:cNvSpPr txBox="1"/>
          <p:nvPr/>
        </p:nvSpPr>
        <p:spPr>
          <a:xfrm>
            <a:off x="660916" y="3560581"/>
            <a:ext cx="23181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0" dirty="0">
                <a:solidFill>
                  <a:srgbClr val="007FB3"/>
                </a:solidFill>
              </a:rPr>
              <a:t>15%</a:t>
            </a:r>
          </a:p>
          <a:p>
            <a:pPr>
              <a:lnSpc>
                <a:spcPct val="100000"/>
              </a:lnSpc>
            </a:pPr>
            <a:r>
              <a:rPr lang="ru-RU" b="0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12 брокеров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3A11D0-7902-096F-8151-31CA84A54A0E}"/>
              </a:ext>
            </a:extLst>
          </p:cNvPr>
          <p:cNvSpPr txBox="1"/>
          <p:nvPr/>
        </p:nvSpPr>
        <p:spPr>
          <a:xfrm>
            <a:off x="660916" y="2078038"/>
            <a:ext cx="22011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0" dirty="0">
                <a:solidFill>
                  <a:srgbClr val="007FB3"/>
                </a:solidFill>
              </a:rPr>
              <a:t>4%</a:t>
            </a:r>
          </a:p>
          <a:p>
            <a:pPr>
              <a:lnSpc>
                <a:spcPct val="100000"/>
              </a:lnSpc>
            </a:pPr>
            <a:r>
              <a:rPr lang="ru-RU" b="0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21 брокер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1AFA3F-E77B-725A-5000-BC826435251A}"/>
              </a:ext>
            </a:extLst>
          </p:cNvPr>
          <p:cNvSpPr txBox="1"/>
          <p:nvPr/>
        </p:nvSpPr>
        <p:spPr>
          <a:xfrm>
            <a:off x="660916" y="616054"/>
            <a:ext cx="25645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3200" b="0" dirty="0">
                <a:solidFill>
                  <a:srgbClr val="007FB3"/>
                </a:solidFill>
              </a:rPr>
              <a:t>0,3%</a:t>
            </a:r>
          </a:p>
          <a:p>
            <a:pPr>
              <a:lnSpc>
                <a:spcPct val="100000"/>
              </a:lnSpc>
            </a:pPr>
            <a:r>
              <a:rPr lang="ru-RU" b="0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16 брокеров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10F169-85C1-8311-4B73-5C4B16B59AEB}"/>
              </a:ext>
            </a:extLst>
          </p:cNvPr>
          <p:cNvSpPr txBox="1"/>
          <p:nvPr/>
        </p:nvSpPr>
        <p:spPr>
          <a:xfrm>
            <a:off x="6546222" y="2133673"/>
            <a:ext cx="180519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2400" b="0" dirty="0">
                <a:solidFill>
                  <a:srgbClr val="007FB3"/>
                </a:solidFill>
              </a:rPr>
              <a:t>млрд </a:t>
            </a:r>
          </a:p>
          <a:p>
            <a:r>
              <a:rPr lang="ru-RU" sz="2400" b="0" dirty="0" err="1">
                <a:solidFill>
                  <a:srgbClr val="007FB3"/>
                </a:solidFill>
              </a:rPr>
              <a:t>руб</a:t>
            </a:r>
            <a:r>
              <a:rPr lang="ru-RU" sz="2400" b="0" dirty="0">
                <a:solidFill>
                  <a:srgbClr val="007FB3"/>
                </a:solidFill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5D2FE2-7F18-92DE-FA3B-B7CCA3E31297}"/>
              </a:ext>
            </a:extLst>
          </p:cNvPr>
          <p:cNvSpPr txBox="1"/>
          <p:nvPr/>
        </p:nvSpPr>
        <p:spPr>
          <a:xfrm>
            <a:off x="4960043" y="1941021"/>
            <a:ext cx="185326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5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rPr>
              <a:t>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E66464-47A4-E58E-D50D-4DB53F28AFDA}"/>
              </a:ext>
            </a:extLst>
          </p:cNvPr>
          <p:cNvSpPr txBox="1"/>
          <p:nvPr/>
        </p:nvSpPr>
        <p:spPr>
          <a:xfrm>
            <a:off x="4417071" y="3574050"/>
            <a:ext cx="3357858" cy="1148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pPr algn="ctr"/>
            <a:r>
              <a:rPr lang="ru-RU" sz="2800" b="0" dirty="0">
                <a:solidFill>
                  <a:schemeClr val="tx1"/>
                </a:solidFill>
              </a:rPr>
              <a:t>заработали брокеры в 2022г в РФ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AC00C6-9D3B-8E55-A1E3-70383B2C9C16}"/>
              </a:ext>
            </a:extLst>
          </p:cNvPr>
          <p:cNvSpPr txBox="1"/>
          <p:nvPr/>
        </p:nvSpPr>
        <p:spPr>
          <a:xfrm>
            <a:off x="9748487" y="4967574"/>
            <a:ext cx="19237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pPr algn="ctr"/>
            <a:r>
              <a:rPr lang="ru-RU" sz="6000" b="0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+7%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683FEA-E7A6-E8A0-B294-F5520D770421}"/>
              </a:ext>
            </a:extLst>
          </p:cNvPr>
          <p:cNvSpPr txBox="1"/>
          <p:nvPr/>
        </p:nvSpPr>
        <p:spPr>
          <a:xfrm>
            <a:off x="9601919" y="5734942"/>
            <a:ext cx="191138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pPr algn="r"/>
            <a:r>
              <a:rPr lang="ru-RU" b="0" dirty="0">
                <a:solidFill>
                  <a:schemeClr val="bg1"/>
                </a:solidFill>
                <a:latin typeface="Jost" pitchFamily="2" charset="-52"/>
                <a:ea typeface="Jost" pitchFamily="2" charset="-52"/>
              </a:rPr>
              <a:t>к заработанному в 2021 году</a:t>
            </a:r>
          </a:p>
        </p:txBody>
      </p:sp>
      <p:sp>
        <p:nvSpPr>
          <p:cNvPr id="25" name="Блок-схема: ручной ввод 24">
            <a:extLst>
              <a:ext uri="{FF2B5EF4-FFF2-40B4-BE49-F238E27FC236}">
                <a16:creationId xmlns:a16="http://schemas.microsoft.com/office/drawing/2014/main" id="{B652F687-BBDE-6D3C-86F9-AE87F6790313}"/>
              </a:ext>
            </a:extLst>
          </p:cNvPr>
          <p:cNvSpPr/>
          <p:nvPr/>
        </p:nvSpPr>
        <p:spPr>
          <a:xfrm rot="16200000" flipV="1">
            <a:off x="1540337" y="700125"/>
            <a:ext cx="327780" cy="186322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02 h 8802"/>
              <a:gd name="connsiteX1" fmla="*/ 10000 w 10000"/>
              <a:gd name="connsiteY1" fmla="*/ 0 h 8802"/>
              <a:gd name="connsiteX2" fmla="*/ 10000 w 10000"/>
              <a:gd name="connsiteY2" fmla="*/ 8802 h 8802"/>
              <a:gd name="connsiteX3" fmla="*/ 0 w 10000"/>
              <a:gd name="connsiteY3" fmla="*/ 8802 h 8802"/>
              <a:gd name="connsiteX4" fmla="*/ 0 w 10000"/>
              <a:gd name="connsiteY4" fmla="*/ 802 h 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8802">
                <a:moveTo>
                  <a:pt x="0" y="802"/>
                </a:moveTo>
                <a:lnTo>
                  <a:pt x="10000" y="0"/>
                </a:lnTo>
                <a:lnTo>
                  <a:pt x="10000" y="8802"/>
                </a:lnTo>
                <a:lnTo>
                  <a:pt x="0" y="8802"/>
                </a:lnTo>
                <a:lnTo>
                  <a:pt x="0" y="80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024285-7E4B-D30E-D61C-0CE4B29587F2}"/>
              </a:ext>
            </a:extLst>
          </p:cNvPr>
          <p:cNvSpPr txBox="1"/>
          <p:nvPr/>
        </p:nvSpPr>
        <p:spPr>
          <a:xfrm>
            <a:off x="726217" y="1500700"/>
            <a:ext cx="1863223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КВ</a:t>
            </a:r>
            <a:r>
              <a:rPr lang="en-US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 </a:t>
            </a:r>
            <a:r>
              <a:rPr lang="ru-RU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0–10 млн </a:t>
            </a:r>
            <a:r>
              <a:rPr lang="ru-RU" b="0" i="0" dirty="0">
                <a:solidFill>
                  <a:schemeClr val="tx1"/>
                </a:solidFill>
                <a:effectLst/>
                <a:latin typeface="Jost" pitchFamily="2" charset="-52"/>
                <a:ea typeface="Jost" pitchFamily="2" charset="-52"/>
              </a:rPr>
              <a:t>₽</a:t>
            </a:r>
            <a:endParaRPr lang="ru-RU" dirty="0">
              <a:solidFill>
                <a:schemeClr val="tx1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93D795-D27E-86CF-04B5-AC803DD280AF}"/>
              </a:ext>
            </a:extLst>
          </p:cNvPr>
          <p:cNvSpPr txBox="1"/>
          <p:nvPr/>
        </p:nvSpPr>
        <p:spPr>
          <a:xfrm>
            <a:off x="726217" y="2970413"/>
            <a:ext cx="2096085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КВ</a:t>
            </a:r>
            <a:r>
              <a:rPr lang="en-US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 </a:t>
            </a:r>
            <a:r>
              <a:rPr lang="ru-RU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10–500 млн</a:t>
            </a:r>
            <a:r>
              <a:rPr lang="ru-RU" b="0" i="0" dirty="0">
                <a:solidFill>
                  <a:schemeClr val="tx1"/>
                </a:solidFill>
                <a:effectLst/>
                <a:latin typeface="Jost" pitchFamily="2" charset="-52"/>
                <a:ea typeface="Jost" pitchFamily="2" charset="-52"/>
              </a:rPr>
              <a:t> ₽</a:t>
            </a:r>
            <a:endParaRPr lang="ru-RU" dirty="0">
              <a:solidFill>
                <a:schemeClr val="tx1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907C95-F6CC-D80A-CC9F-A5831AA77286}"/>
              </a:ext>
            </a:extLst>
          </p:cNvPr>
          <p:cNvSpPr txBox="1"/>
          <p:nvPr/>
        </p:nvSpPr>
        <p:spPr>
          <a:xfrm>
            <a:off x="726217" y="4423968"/>
            <a:ext cx="2152881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КВ</a:t>
            </a:r>
            <a:r>
              <a:rPr lang="en-US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 </a:t>
            </a:r>
            <a:r>
              <a:rPr lang="ru-RU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100–500 млн </a:t>
            </a:r>
            <a:r>
              <a:rPr lang="ru-RU" b="0" i="0" dirty="0">
                <a:solidFill>
                  <a:schemeClr val="tx1"/>
                </a:solidFill>
                <a:effectLst/>
                <a:latin typeface="Jost" pitchFamily="2" charset="-52"/>
                <a:ea typeface="Jost" pitchFamily="2" charset="-52"/>
              </a:rPr>
              <a:t>₽</a:t>
            </a:r>
            <a:endParaRPr lang="ru-RU" dirty="0">
              <a:solidFill>
                <a:schemeClr val="tx1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3ADE3D-4E8D-6FFC-5E72-2DE293D78BA6}"/>
              </a:ext>
            </a:extLst>
          </p:cNvPr>
          <p:cNvSpPr txBox="1"/>
          <p:nvPr/>
        </p:nvSpPr>
        <p:spPr>
          <a:xfrm>
            <a:off x="726217" y="5866339"/>
            <a:ext cx="1956023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КВ</a:t>
            </a:r>
            <a:r>
              <a:rPr lang="en-US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 </a:t>
            </a:r>
            <a:r>
              <a:rPr lang="ru-RU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0,5</a:t>
            </a:r>
            <a:r>
              <a:rPr lang="en-US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–</a:t>
            </a:r>
            <a:r>
              <a:rPr lang="ru-RU" dirty="0">
                <a:solidFill>
                  <a:schemeClr val="tx1"/>
                </a:solidFill>
                <a:latin typeface="Jost" pitchFamily="2" charset="-52"/>
                <a:ea typeface="Jost" pitchFamily="2" charset="-52"/>
              </a:rPr>
              <a:t>1 млрд </a:t>
            </a:r>
            <a:r>
              <a:rPr lang="ru-RU" b="0" i="0" dirty="0">
                <a:solidFill>
                  <a:schemeClr val="tx1"/>
                </a:solidFill>
                <a:effectLst/>
                <a:latin typeface="Jost" pitchFamily="2" charset="-52"/>
                <a:ea typeface="Jost" pitchFamily="2" charset="-52"/>
              </a:rPr>
              <a:t>₽</a:t>
            </a:r>
            <a:endParaRPr lang="ru-RU" dirty="0">
              <a:solidFill>
                <a:schemeClr val="tx1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41" name="Полилиния: фигура 40">
            <a:extLst>
              <a:ext uri="{FF2B5EF4-FFF2-40B4-BE49-F238E27FC236}">
                <a16:creationId xmlns:a16="http://schemas.microsoft.com/office/drawing/2014/main" id="{EE1A9553-74A3-24AA-9D9F-8711001B7259}"/>
              </a:ext>
            </a:extLst>
          </p:cNvPr>
          <p:cNvSpPr/>
          <p:nvPr/>
        </p:nvSpPr>
        <p:spPr>
          <a:xfrm>
            <a:off x="1816099" y="863599"/>
            <a:ext cx="2108201" cy="889695"/>
          </a:xfrm>
          <a:custGeom>
            <a:avLst/>
            <a:gdLst>
              <a:gd name="connsiteX0" fmla="*/ 0 w 2273300"/>
              <a:gd name="connsiteY0" fmla="*/ 0 h 736600"/>
              <a:gd name="connsiteX1" fmla="*/ 2273300 w 2273300"/>
              <a:gd name="connsiteY1" fmla="*/ 0 h 736600"/>
              <a:gd name="connsiteX2" fmla="*/ 2273300 w 2273300"/>
              <a:gd name="connsiteY2" fmla="*/ 73660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3300" h="736600">
                <a:moveTo>
                  <a:pt x="0" y="0"/>
                </a:moveTo>
                <a:lnTo>
                  <a:pt x="2273300" y="0"/>
                </a:lnTo>
                <a:lnTo>
                  <a:pt x="2273300" y="736600"/>
                </a:lnTo>
              </a:path>
            </a:pathLst>
          </a:custGeom>
          <a:noFill/>
          <a:ln w="25400" cap="rnd">
            <a:solidFill>
              <a:srgbClr val="303C40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7B77F592-7DBE-E39C-FCE2-B8ADB8244798}"/>
              </a:ext>
            </a:extLst>
          </p:cNvPr>
          <p:cNvCxnSpPr/>
          <p:nvPr/>
        </p:nvCxnSpPr>
        <p:spPr>
          <a:xfrm>
            <a:off x="1465545" y="2342367"/>
            <a:ext cx="2079321" cy="0"/>
          </a:xfrm>
          <a:prstGeom prst="straightConnector1">
            <a:avLst/>
          </a:prstGeom>
          <a:noFill/>
          <a:ln w="25400" cap="rnd">
            <a:solidFill>
              <a:srgbClr val="303C40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89E1BD7C-ED0A-F97D-7262-8DBAF600E51F}"/>
              </a:ext>
            </a:extLst>
          </p:cNvPr>
          <p:cNvCxnSpPr>
            <a:cxnSpLocks/>
          </p:cNvCxnSpPr>
          <p:nvPr/>
        </p:nvCxnSpPr>
        <p:spPr>
          <a:xfrm>
            <a:off x="1649086" y="3820278"/>
            <a:ext cx="1745467" cy="0"/>
          </a:xfrm>
          <a:prstGeom prst="straightConnector1">
            <a:avLst/>
          </a:prstGeom>
          <a:noFill/>
          <a:ln w="25400" cap="rnd">
            <a:solidFill>
              <a:srgbClr val="303C40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38D7FD2B-5E6F-55E9-5905-7C781C6AA575}"/>
              </a:ext>
            </a:extLst>
          </p:cNvPr>
          <p:cNvCxnSpPr>
            <a:cxnSpLocks/>
          </p:cNvCxnSpPr>
          <p:nvPr/>
        </p:nvCxnSpPr>
        <p:spPr>
          <a:xfrm>
            <a:off x="1669789" y="5223193"/>
            <a:ext cx="2376118" cy="0"/>
          </a:xfrm>
          <a:prstGeom prst="straightConnector1">
            <a:avLst/>
          </a:prstGeom>
          <a:noFill/>
          <a:ln w="25400" cap="rnd">
            <a:solidFill>
              <a:srgbClr val="303C40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7" name="Полилиния: фигура 56">
            <a:extLst>
              <a:ext uri="{FF2B5EF4-FFF2-40B4-BE49-F238E27FC236}">
                <a16:creationId xmlns:a16="http://schemas.microsoft.com/office/drawing/2014/main" id="{0FC419CA-5593-3FCB-B4F4-7DEB107AF059}"/>
              </a:ext>
            </a:extLst>
          </p:cNvPr>
          <p:cNvSpPr/>
          <p:nvPr/>
        </p:nvSpPr>
        <p:spPr>
          <a:xfrm flipH="1">
            <a:off x="8267702" y="863599"/>
            <a:ext cx="1094834" cy="852414"/>
          </a:xfrm>
          <a:custGeom>
            <a:avLst/>
            <a:gdLst>
              <a:gd name="connsiteX0" fmla="*/ 0 w 2273300"/>
              <a:gd name="connsiteY0" fmla="*/ 0 h 736600"/>
              <a:gd name="connsiteX1" fmla="*/ 2273300 w 2273300"/>
              <a:gd name="connsiteY1" fmla="*/ 0 h 736600"/>
              <a:gd name="connsiteX2" fmla="*/ 2273300 w 2273300"/>
              <a:gd name="connsiteY2" fmla="*/ 73660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3300" h="736600">
                <a:moveTo>
                  <a:pt x="0" y="0"/>
                </a:moveTo>
                <a:lnTo>
                  <a:pt x="2273300" y="0"/>
                </a:lnTo>
                <a:lnTo>
                  <a:pt x="2273300" y="736600"/>
                </a:lnTo>
              </a:path>
            </a:pathLst>
          </a:custGeom>
          <a:noFill/>
          <a:ln w="25400" cap="rnd">
            <a:solidFill>
              <a:srgbClr val="303C40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олилиния: фигура 58">
            <a:extLst>
              <a:ext uri="{FF2B5EF4-FFF2-40B4-BE49-F238E27FC236}">
                <a16:creationId xmlns:a16="http://schemas.microsoft.com/office/drawing/2014/main" id="{A749751B-F8DB-EEDF-B9A4-3C7830951F80}"/>
              </a:ext>
            </a:extLst>
          </p:cNvPr>
          <p:cNvSpPr/>
          <p:nvPr/>
        </p:nvSpPr>
        <p:spPr>
          <a:xfrm>
            <a:off x="7614381" y="2981195"/>
            <a:ext cx="1805192" cy="2705621"/>
          </a:xfrm>
          <a:custGeom>
            <a:avLst/>
            <a:gdLst>
              <a:gd name="connsiteX0" fmla="*/ 2004165 w 2004165"/>
              <a:gd name="connsiteY0" fmla="*/ 0 h 2705621"/>
              <a:gd name="connsiteX1" fmla="*/ 1553228 w 2004165"/>
              <a:gd name="connsiteY1" fmla="*/ 0 h 2705621"/>
              <a:gd name="connsiteX2" fmla="*/ 1553228 w 2004165"/>
              <a:gd name="connsiteY2" fmla="*/ 2705621 h 2705621"/>
              <a:gd name="connsiteX3" fmla="*/ 0 w 2004165"/>
              <a:gd name="connsiteY3" fmla="*/ 2705621 h 2705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4165" h="2705621">
                <a:moveTo>
                  <a:pt x="2004165" y="0"/>
                </a:moveTo>
                <a:lnTo>
                  <a:pt x="1553228" y="0"/>
                </a:lnTo>
                <a:lnTo>
                  <a:pt x="1553228" y="2705621"/>
                </a:lnTo>
                <a:lnTo>
                  <a:pt x="0" y="2705621"/>
                </a:lnTo>
              </a:path>
            </a:pathLst>
          </a:custGeom>
          <a:noFill/>
          <a:ln w="25400" cap="rnd">
            <a:solidFill>
              <a:srgbClr val="303C40"/>
            </a:solidFill>
            <a:prstDash val="sysDot"/>
            <a:round/>
            <a:headEnd type="oval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Блок-схема: ручной ввод 24">
            <a:extLst>
              <a:ext uri="{FF2B5EF4-FFF2-40B4-BE49-F238E27FC236}">
                <a16:creationId xmlns:a16="http://schemas.microsoft.com/office/drawing/2014/main" id="{D5E780FB-3253-B898-4D22-FAF9EBBD3543}"/>
              </a:ext>
            </a:extLst>
          </p:cNvPr>
          <p:cNvSpPr/>
          <p:nvPr/>
        </p:nvSpPr>
        <p:spPr>
          <a:xfrm rot="16200000" flipH="1">
            <a:off x="10100741" y="2762212"/>
            <a:ext cx="327780" cy="1871451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02 h 8802"/>
              <a:gd name="connsiteX1" fmla="*/ 10000 w 10000"/>
              <a:gd name="connsiteY1" fmla="*/ 0 h 8802"/>
              <a:gd name="connsiteX2" fmla="*/ 10000 w 10000"/>
              <a:gd name="connsiteY2" fmla="*/ 8802 h 8802"/>
              <a:gd name="connsiteX3" fmla="*/ 0 w 10000"/>
              <a:gd name="connsiteY3" fmla="*/ 8802 h 8802"/>
              <a:gd name="connsiteX4" fmla="*/ 0 w 10000"/>
              <a:gd name="connsiteY4" fmla="*/ 802 h 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8802">
                <a:moveTo>
                  <a:pt x="0" y="802"/>
                </a:moveTo>
                <a:lnTo>
                  <a:pt x="10000" y="0"/>
                </a:lnTo>
                <a:lnTo>
                  <a:pt x="10000" y="8802"/>
                </a:lnTo>
                <a:lnTo>
                  <a:pt x="0" y="8802"/>
                </a:lnTo>
                <a:lnTo>
                  <a:pt x="0" y="802"/>
                </a:lnTo>
                <a:close/>
              </a:path>
            </a:pathLst>
          </a:custGeom>
          <a:solidFill>
            <a:srgbClr val="15B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BBE72D-3560-F13F-5B4F-B9727D864A14}"/>
              </a:ext>
            </a:extLst>
          </p:cNvPr>
          <p:cNvSpPr txBox="1"/>
          <p:nvPr/>
        </p:nvSpPr>
        <p:spPr>
          <a:xfrm>
            <a:off x="9459480" y="3574050"/>
            <a:ext cx="1871449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0">
                <a:solidFill>
                  <a:schemeClr val="bg1"/>
                </a:solidFill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КВ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1–</a:t>
            </a:r>
            <a:r>
              <a:rPr lang="en-US" dirty="0">
                <a:solidFill>
                  <a:schemeClr val="tx1"/>
                </a:solidFill>
              </a:rPr>
              <a:t>3 </a:t>
            </a:r>
            <a:r>
              <a:rPr lang="ru-RU" dirty="0">
                <a:solidFill>
                  <a:schemeClr val="tx1"/>
                </a:solidFill>
              </a:rPr>
              <a:t>млрд </a:t>
            </a:r>
            <a:r>
              <a:rPr lang="ru-RU" b="0" i="0" dirty="0">
                <a:solidFill>
                  <a:schemeClr val="tx1"/>
                </a:solidFill>
                <a:effectLst/>
                <a:latin typeface="Jost" pitchFamily="2" charset="-52"/>
                <a:ea typeface="Jost" pitchFamily="2" charset="-52"/>
              </a:rPr>
              <a:t>₽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0" name="Блок-схема: ручной ввод 24">
            <a:extLst>
              <a:ext uri="{FF2B5EF4-FFF2-40B4-BE49-F238E27FC236}">
                <a16:creationId xmlns:a16="http://schemas.microsoft.com/office/drawing/2014/main" id="{9A53ECC6-392E-7387-C69A-E7241A8531D9}"/>
              </a:ext>
            </a:extLst>
          </p:cNvPr>
          <p:cNvSpPr/>
          <p:nvPr/>
        </p:nvSpPr>
        <p:spPr>
          <a:xfrm rot="16200000" flipH="1">
            <a:off x="10094991" y="690137"/>
            <a:ext cx="327780" cy="188319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802 h 8802"/>
              <a:gd name="connsiteX1" fmla="*/ 10000 w 10000"/>
              <a:gd name="connsiteY1" fmla="*/ 0 h 8802"/>
              <a:gd name="connsiteX2" fmla="*/ 10000 w 10000"/>
              <a:gd name="connsiteY2" fmla="*/ 8802 h 8802"/>
              <a:gd name="connsiteX3" fmla="*/ 0 w 10000"/>
              <a:gd name="connsiteY3" fmla="*/ 8802 h 8802"/>
              <a:gd name="connsiteX4" fmla="*/ 0 w 10000"/>
              <a:gd name="connsiteY4" fmla="*/ 802 h 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8802">
                <a:moveTo>
                  <a:pt x="0" y="802"/>
                </a:moveTo>
                <a:lnTo>
                  <a:pt x="10000" y="0"/>
                </a:lnTo>
                <a:lnTo>
                  <a:pt x="10000" y="8802"/>
                </a:lnTo>
                <a:lnTo>
                  <a:pt x="0" y="8802"/>
                </a:lnTo>
                <a:lnTo>
                  <a:pt x="0" y="802"/>
                </a:lnTo>
                <a:close/>
              </a:path>
            </a:pathLst>
          </a:custGeom>
          <a:solidFill>
            <a:srgbClr val="007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9934FF-1002-8F6D-7D18-68CDD73D0E9C}"/>
              </a:ext>
            </a:extLst>
          </p:cNvPr>
          <p:cNvSpPr txBox="1"/>
          <p:nvPr/>
        </p:nvSpPr>
        <p:spPr>
          <a:xfrm>
            <a:off x="9459480" y="1499568"/>
            <a:ext cx="1810626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0">
                <a:solidFill>
                  <a:schemeClr val="bg1"/>
                </a:solidFill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/>
              <a:t>КВ </a:t>
            </a:r>
            <a:r>
              <a:rPr lang="en-US" dirty="0"/>
              <a:t>&gt; 3 </a:t>
            </a:r>
            <a:r>
              <a:rPr lang="ru-RU" dirty="0"/>
              <a:t>млрд </a:t>
            </a:r>
            <a:r>
              <a:rPr lang="ru-RU" b="0" i="0" dirty="0">
                <a:effectLst/>
                <a:latin typeface="Jost" pitchFamily="2" charset="-52"/>
                <a:ea typeface="Jost" pitchFamily="2" charset="-52"/>
              </a:rPr>
              <a:t>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1750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D81BC653-B292-DD31-5E79-613EE499B3FB}"/>
              </a:ext>
            </a:extLst>
          </p:cNvPr>
          <p:cNvSpPr/>
          <p:nvPr/>
        </p:nvSpPr>
        <p:spPr>
          <a:xfrm>
            <a:off x="6363222" y="-1762"/>
            <a:ext cx="5824603" cy="6866025"/>
          </a:xfrm>
          <a:custGeom>
            <a:avLst/>
            <a:gdLst>
              <a:gd name="connsiteX0" fmla="*/ 5824603 w 5824603"/>
              <a:gd name="connsiteY0" fmla="*/ 37578 h 6889315"/>
              <a:gd name="connsiteX1" fmla="*/ 5824603 w 5824603"/>
              <a:gd name="connsiteY1" fmla="*/ 6889315 h 6889315"/>
              <a:gd name="connsiteX2" fmla="*/ 0 w 5824603"/>
              <a:gd name="connsiteY2" fmla="*/ 6889315 h 6889315"/>
              <a:gd name="connsiteX3" fmla="*/ 3231715 w 5824603"/>
              <a:gd name="connsiteY3" fmla="*/ 0 h 6889315"/>
              <a:gd name="connsiteX4" fmla="*/ 5824603 w 5824603"/>
              <a:gd name="connsiteY4" fmla="*/ 37578 h 6889315"/>
              <a:gd name="connsiteX0" fmla="*/ 5824603 w 5824603"/>
              <a:gd name="connsiteY0" fmla="*/ 32815 h 6889315"/>
              <a:gd name="connsiteX1" fmla="*/ 5824603 w 5824603"/>
              <a:gd name="connsiteY1" fmla="*/ 6889315 h 6889315"/>
              <a:gd name="connsiteX2" fmla="*/ 0 w 5824603"/>
              <a:gd name="connsiteY2" fmla="*/ 6889315 h 6889315"/>
              <a:gd name="connsiteX3" fmla="*/ 3231715 w 5824603"/>
              <a:gd name="connsiteY3" fmla="*/ 0 h 6889315"/>
              <a:gd name="connsiteX4" fmla="*/ 5824603 w 5824603"/>
              <a:gd name="connsiteY4" fmla="*/ 32815 h 6889315"/>
              <a:gd name="connsiteX0" fmla="*/ 5824603 w 5824603"/>
              <a:gd name="connsiteY0" fmla="*/ 9003 h 6865503"/>
              <a:gd name="connsiteX1" fmla="*/ 5824603 w 5824603"/>
              <a:gd name="connsiteY1" fmla="*/ 6865503 h 6865503"/>
              <a:gd name="connsiteX2" fmla="*/ 0 w 5824603"/>
              <a:gd name="connsiteY2" fmla="*/ 6865503 h 6865503"/>
              <a:gd name="connsiteX3" fmla="*/ 3231715 w 5824603"/>
              <a:gd name="connsiteY3" fmla="*/ 0 h 6865503"/>
              <a:gd name="connsiteX4" fmla="*/ 5824603 w 5824603"/>
              <a:gd name="connsiteY4" fmla="*/ 9003 h 6865503"/>
              <a:gd name="connsiteX0" fmla="*/ 5824603 w 5824603"/>
              <a:gd name="connsiteY0" fmla="*/ 0 h 6866025"/>
              <a:gd name="connsiteX1" fmla="*/ 5824603 w 5824603"/>
              <a:gd name="connsiteY1" fmla="*/ 6866025 h 6866025"/>
              <a:gd name="connsiteX2" fmla="*/ 0 w 5824603"/>
              <a:gd name="connsiteY2" fmla="*/ 6866025 h 6866025"/>
              <a:gd name="connsiteX3" fmla="*/ 3231715 w 5824603"/>
              <a:gd name="connsiteY3" fmla="*/ 522 h 6866025"/>
              <a:gd name="connsiteX4" fmla="*/ 5824603 w 5824603"/>
              <a:gd name="connsiteY4" fmla="*/ 0 h 6866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24603" h="6866025">
                <a:moveTo>
                  <a:pt x="5824603" y="0"/>
                </a:moveTo>
                <a:lnTo>
                  <a:pt x="5824603" y="6866025"/>
                </a:lnTo>
                <a:lnTo>
                  <a:pt x="0" y="6866025"/>
                </a:lnTo>
                <a:lnTo>
                  <a:pt x="3231715" y="522"/>
                </a:lnTo>
                <a:lnTo>
                  <a:pt x="5824603" y="0"/>
                </a:lnTo>
                <a:close/>
              </a:path>
            </a:pathLst>
          </a:custGeom>
          <a:solidFill>
            <a:srgbClr val="007FB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12D84F-7102-6BF6-3EE9-BCDF1A70FEFB}"/>
              </a:ext>
            </a:extLst>
          </p:cNvPr>
          <p:cNvSpPr txBox="1"/>
          <p:nvPr/>
        </p:nvSpPr>
        <p:spPr>
          <a:xfrm>
            <a:off x="1695732" y="2865368"/>
            <a:ext cx="2530097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3600" b="1"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1800" dirty="0"/>
              <a:t>брокеров принимают </a:t>
            </a:r>
            <a:r>
              <a:rPr lang="ru-RU" sz="1800" dirty="0">
                <a:solidFill>
                  <a:srgbClr val="007FB3"/>
                </a:solidFill>
              </a:rPr>
              <a:t>премии от клиентов </a:t>
            </a:r>
            <a:r>
              <a:rPr lang="ru-RU" sz="1800" dirty="0"/>
              <a:t>на свой счет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B5FEB-43D3-260C-57E0-30C799FB586D}"/>
              </a:ext>
            </a:extLst>
          </p:cNvPr>
          <p:cNvSpPr txBox="1"/>
          <p:nvPr/>
        </p:nvSpPr>
        <p:spPr>
          <a:xfrm>
            <a:off x="2091458" y="704871"/>
            <a:ext cx="5844585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latin typeface="Jost SemiBold" pitchFamily="2" charset="-52"/>
                <a:ea typeface="Jost SemiBold" pitchFamily="2" charset="-52"/>
              </a:rPr>
              <a:t>брокеров входят в АПСБ на конец 2022г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85E2B-160D-A717-27B3-A0F539AC7A7B}"/>
              </a:ext>
            </a:extLst>
          </p:cNvPr>
          <p:cNvSpPr txBox="1"/>
          <p:nvPr/>
        </p:nvSpPr>
        <p:spPr>
          <a:xfrm>
            <a:off x="665500" y="1706585"/>
            <a:ext cx="7270544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latin typeface="Jost" pitchFamily="2" charset="-52"/>
                <a:ea typeface="Jost" pitchFamily="2" charset="-52"/>
              </a:rPr>
              <a:t>Это на 2 меньше, чем в 2021г. Прекратили членство 5 компаний, вступили 3 компании. При этом: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0065A-3845-BFD7-EBB6-8A504B5BEAC4}"/>
              </a:ext>
            </a:extLst>
          </p:cNvPr>
          <p:cNvSpPr txBox="1"/>
          <p:nvPr/>
        </p:nvSpPr>
        <p:spPr>
          <a:xfrm>
            <a:off x="662019" y="2785634"/>
            <a:ext cx="11473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8800"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sz="6000" dirty="0">
                <a:solidFill>
                  <a:srgbClr val="007FB3"/>
                </a:solidFill>
              </a:rPr>
              <a:t>29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746649-AE8B-6E3D-E2E9-71AF3652AAB8}"/>
              </a:ext>
            </a:extLst>
          </p:cNvPr>
          <p:cNvSpPr txBox="1"/>
          <p:nvPr/>
        </p:nvSpPr>
        <p:spPr>
          <a:xfrm>
            <a:off x="5436076" y="2865368"/>
            <a:ext cx="2691667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dirty="0"/>
              <a:t>брокеров принимают </a:t>
            </a:r>
            <a:r>
              <a:rPr lang="ru-RU" dirty="0">
                <a:solidFill>
                  <a:srgbClr val="007FB3"/>
                </a:solidFill>
              </a:rPr>
              <a:t>страховые выплаты </a:t>
            </a:r>
          </a:p>
          <a:p>
            <a:r>
              <a:rPr lang="ru-RU" dirty="0"/>
              <a:t>на свой счет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97A00F-E36C-7969-6E32-7CECBE3BBE3F}"/>
              </a:ext>
            </a:extLst>
          </p:cNvPr>
          <p:cNvSpPr txBox="1"/>
          <p:nvPr/>
        </p:nvSpPr>
        <p:spPr>
          <a:xfrm>
            <a:off x="4426439" y="2786640"/>
            <a:ext cx="1320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6000"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solidFill>
                  <a:srgbClr val="007FB3"/>
                </a:solidFill>
              </a:rPr>
              <a:t>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49AFB-416B-7CD7-5977-A0ADAEA53B1E}"/>
              </a:ext>
            </a:extLst>
          </p:cNvPr>
          <p:cNvSpPr txBox="1"/>
          <p:nvPr/>
        </p:nvSpPr>
        <p:spPr>
          <a:xfrm>
            <a:off x="1705173" y="3593971"/>
            <a:ext cx="2863351" cy="301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16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Jost" pitchFamily="2" charset="-52"/>
                <a:ea typeface="Jost" pitchFamily="2" charset="-52"/>
              </a:rPr>
              <a:t>на 4% ниже, чем в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CDF40F-095E-D493-1279-51F07CC711F3}"/>
              </a:ext>
            </a:extLst>
          </p:cNvPr>
          <p:cNvSpPr txBox="1"/>
          <p:nvPr/>
        </p:nvSpPr>
        <p:spPr>
          <a:xfrm>
            <a:off x="682254" y="4592772"/>
            <a:ext cx="8660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6000"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solidFill>
                  <a:srgbClr val="007FB3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6C7BD0-928F-080F-2C1F-338515458CE9}"/>
              </a:ext>
            </a:extLst>
          </p:cNvPr>
          <p:cNvSpPr txBox="1"/>
          <p:nvPr/>
        </p:nvSpPr>
        <p:spPr>
          <a:xfrm>
            <a:off x="1265251" y="4669388"/>
            <a:ext cx="2235630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dirty="0"/>
              <a:t>продают </a:t>
            </a:r>
            <a:r>
              <a:rPr lang="ru-RU" dirty="0">
                <a:solidFill>
                  <a:srgbClr val="007FB3"/>
                </a:solidFill>
              </a:rPr>
              <a:t>электронные </a:t>
            </a:r>
            <a:r>
              <a:rPr lang="ru-RU" dirty="0"/>
              <a:t>полисы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464CA-E318-ABF0-ED53-52B0558B3EF7}"/>
              </a:ext>
            </a:extLst>
          </p:cNvPr>
          <p:cNvSpPr txBox="1"/>
          <p:nvPr/>
        </p:nvSpPr>
        <p:spPr>
          <a:xfrm>
            <a:off x="4408049" y="4599380"/>
            <a:ext cx="8045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6000"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solidFill>
                  <a:srgbClr val="007FB3"/>
                </a:solidFill>
              </a:rPr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1F6DAC-CBF4-3DA9-5339-0DC1C92433DA}"/>
              </a:ext>
            </a:extLst>
          </p:cNvPr>
          <p:cNvSpPr txBox="1"/>
          <p:nvPr/>
        </p:nvSpPr>
        <p:spPr>
          <a:xfrm>
            <a:off x="5003976" y="4669388"/>
            <a:ext cx="2076880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dirty="0"/>
              <a:t>получают премии в </a:t>
            </a:r>
            <a:r>
              <a:rPr lang="ru-RU" dirty="0">
                <a:solidFill>
                  <a:srgbClr val="007FB3"/>
                </a:solidFill>
              </a:rPr>
              <a:t>наличной</a:t>
            </a:r>
            <a:r>
              <a:rPr lang="ru-RU" dirty="0"/>
              <a:t> форме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5B614E-3F33-EFD0-3508-61A9EC8519AE}"/>
              </a:ext>
            </a:extLst>
          </p:cNvPr>
          <p:cNvSpPr txBox="1"/>
          <p:nvPr/>
        </p:nvSpPr>
        <p:spPr>
          <a:xfrm>
            <a:off x="9211812" y="2865368"/>
            <a:ext cx="2235630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получают КВ только от страховщиков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D3A829-0613-F4EB-50B0-D857E5E98EFC}"/>
              </a:ext>
            </a:extLst>
          </p:cNvPr>
          <p:cNvSpPr txBox="1"/>
          <p:nvPr/>
        </p:nvSpPr>
        <p:spPr>
          <a:xfrm>
            <a:off x="8127743" y="2785634"/>
            <a:ext cx="1320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6000"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40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43FA6C-6ECE-9C5B-D42A-ED813DEA38A3}"/>
              </a:ext>
            </a:extLst>
          </p:cNvPr>
          <p:cNvSpPr txBox="1"/>
          <p:nvPr/>
        </p:nvSpPr>
        <p:spPr>
          <a:xfrm>
            <a:off x="8764378" y="4669388"/>
            <a:ext cx="2235629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получают КВ </a:t>
            </a:r>
          </a:p>
          <a:p>
            <a:r>
              <a:rPr lang="ru-RU" dirty="0">
                <a:solidFill>
                  <a:schemeClr val="bg1"/>
                </a:solidFill>
              </a:rPr>
              <a:t>от страхователей </a:t>
            </a:r>
            <a:r>
              <a:rPr lang="ru-RU" dirty="0" err="1">
                <a:solidFill>
                  <a:schemeClr val="bg1"/>
                </a:solidFill>
              </a:rPr>
              <a:t>физ.лиц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34475C-D98F-EECB-3FDF-39F0C0FA028F}"/>
              </a:ext>
            </a:extLst>
          </p:cNvPr>
          <p:cNvSpPr txBox="1"/>
          <p:nvPr/>
        </p:nvSpPr>
        <p:spPr>
          <a:xfrm>
            <a:off x="8127743" y="4596582"/>
            <a:ext cx="1320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6000"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A47922-B4A7-D36C-D93C-7560BED9A0D9}"/>
              </a:ext>
            </a:extLst>
          </p:cNvPr>
          <p:cNvSpPr txBox="1"/>
          <p:nvPr/>
        </p:nvSpPr>
        <p:spPr>
          <a:xfrm>
            <a:off x="8774334" y="5398443"/>
            <a:ext cx="207688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600" b="0"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в 2 раза больше, чем в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AE80A0-6F6F-4EC1-373F-38593434A6C3}"/>
              </a:ext>
            </a:extLst>
          </p:cNvPr>
          <p:cNvSpPr txBox="1"/>
          <p:nvPr/>
        </p:nvSpPr>
        <p:spPr>
          <a:xfrm>
            <a:off x="9211812" y="3593971"/>
            <a:ext cx="1823707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600" b="0"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на 25% выше, чем в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6B0062-17DB-FBA9-945F-652C1316AD6E}"/>
              </a:ext>
            </a:extLst>
          </p:cNvPr>
          <p:cNvSpPr txBox="1"/>
          <p:nvPr/>
        </p:nvSpPr>
        <p:spPr>
          <a:xfrm>
            <a:off x="644609" y="492532"/>
            <a:ext cx="18532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8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rPr>
              <a:t>55</a:t>
            </a:r>
          </a:p>
        </p:txBody>
      </p:sp>
      <p:sp>
        <p:nvSpPr>
          <p:cNvPr id="18" name="Полилиния: фигура 17">
            <a:extLst>
              <a:ext uri="{FF2B5EF4-FFF2-40B4-BE49-F238E27FC236}">
                <a16:creationId xmlns:a16="http://schemas.microsoft.com/office/drawing/2014/main" id="{70ED41C2-B561-3CC5-FCFC-7F790BD364DD}"/>
              </a:ext>
            </a:extLst>
          </p:cNvPr>
          <p:cNvSpPr/>
          <p:nvPr/>
        </p:nvSpPr>
        <p:spPr>
          <a:xfrm>
            <a:off x="10767672" y="3801297"/>
            <a:ext cx="1424328" cy="3056703"/>
          </a:xfrm>
          <a:custGeom>
            <a:avLst/>
            <a:gdLst>
              <a:gd name="connsiteX0" fmla="*/ 1356360 w 1356360"/>
              <a:gd name="connsiteY0" fmla="*/ 0 h 2910840"/>
              <a:gd name="connsiteX1" fmla="*/ 1356360 w 1356360"/>
              <a:gd name="connsiteY1" fmla="*/ 2910840 h 2910840"/>
              <a:gd name="connsiteX2" fmla="*/ 0 w 1356360"/>
              <a:gd name="connsiteY2" fmla="*/ 2910840 h 2910840"/>
              <a:gd name="connsiteX3" fmla="*/ 1356360 w 1356360"/>
              <a:gd name="connsiteY3" fmla="*/ 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360" h="2910840">
                <a:moveTo>
                  <a:pt x="1356360" y="0"/>
                </a:moveTo>
                <a:lnTo>
                  <a:pt x="1356360" y="2910840"/>
                </a:lnTo>
                <a:lnTo>
                  <a:pt x="0" y="2910840"/>
                </a:lnTo>
                <a:lnTo>
                  <a:pt x="1356360" y="0"/>
                </a:lnTo>
                <a:close/>
              </a:path>
            </a:pathLst>
          </a:custGeom>
          <a:solidFill>
            <a:srgbClr val="90D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876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Изображение выглядит как Веб-сайт&#10;&#10;Автоматически созданное описание">
            <a:extLst>
              <a:ext uri="{FF2B5EF4-FFF2-40B4-BE49-F238E27FC236}">
                <a16:creationId xmlns:a16="http://schemas.microsoft.com/office/drawing/2014/main" id="{526AD72F-2610-EAD9-10DC-DE61394E5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988" y="5773"/>
            <a:ext cx="366591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D92867-5C08-28B7-E168-0066CD3C54C8}"/>
              </a:ext>
            </a:extLst>
          </p:cNvPr>
          <p:cNvSpPr txBox="1"/>
          <p:nvPr/>
        </p:nvSpPr>
        <p:spPr>
          <a:xfrm>
            <a:off x="655197" y="803637"/>
            <a:ext cx="7445007" cy="13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4400" dirty="0"/>
              <a:t>Сошло ли </a:t>
            </a:r>
          </a:p>
          <a:p>
            <a:r>
              <a:rPr lang="ru-RU" sz="4400" dirty="0"/>
              <a:t>перестрахование </a:t>
            </a:r>
            <a:r>
              <a:rPr lang="ru-RU" sz="4400" dirty="0">
                <a:solidFill>
                  <a:srgbClr val="90D7FF"/>
                </a:solidFill>
              </a:rPr>
              <a:t>«на нет»?</a:t>
            </a:r>
          </a:p>
          <a:p>
            <a:pPr lvl="1"/>
            <a:endParaRPr lang="ru-RU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35C1D6-013F-A146-A049-B8C7D05BF00B}"/>
              </a:ext>
            </a:extLst>
          </p:cNvPr>
          <p:cNvSpPr txBox="1"/>
          <p:nvPr/>
        </p:nvSpPr>
        <p:spPr>
          <a:xfrm>
            <a:off x="671072" y="1948322"/>
            <a:ext cx="7914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2800">
                <a:solidFill>
                  <a:schemeClr val="bg1"/>
                </a:solidFill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sz="1800" dirty="0"/>
              <a:t>В связи с практически полным замещением международного перестрахования перестрахованием в РНПК. </a:t>
            </a:r>
          </a:p>
          <a:p>
            <a:r>
              <a:rPr lang="ru-RU" sz="1800" dirty="0"/>
              <a:t>По статистике прошлого года: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6D706F-0098-3D53-CC80-4C228806E7FE}"/>
              </a:ext>
            </a:extLst>
          </p:cNvPr>
          <p:cNvSpPr txBox="1"/>
          <p:nvPr/>
        </p:nvSpPr>
        <p:spPr>
          <a:xfrm>
            <a:off x="4508319" y="3306658"/>
            <a:ext cx="13747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6000">
                <a:solidFill>
                  <a:srgbClr val="007FB3"/>
                </a:solidFill>
                <a:latin typeface="Jost" pitchFamily="2" charset="-52"/>
                <a:ea typeface="Jost" pitchFamily="2" charset="-52"/>
              </a:defRPr>
            </a:lvl1pPr>
            <a:lvl2pPr lvl="1"/>
          </a:lstStyle>
          <a:p>
            <a:r>
              <a:rPr lang="ru-RU" sz="7200" dirty="0">
                <a:solidFill>
                  <a:srgbClr val="90D7FF"/>
                </a:solidFill>
              </a:rPr>
              <a:t>27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C5B02C-BD4D-11B6-E594-E79AFA5658B5}"/>
              </a:ext>
            </a:extLst>
          </p:cNvPr>
          <p:cNvSpPr txBox="1"/>
          <p:nvPr/>
        </p:nvSpPr>
        <p:spPr>
          <a:xfrm>
            <a:off x="5777359" y="3429000"/>
            <a:ext cx="2570168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Jost SemiBold" pitchFamily="2" charset="-52"/>
                <a:ea typeface="Jost SemiBold" pitchFamily="2" charset="-52"/>
              </a:defRPr>
            </a:lvl1pPr>
            <a:lvl2pPr lvl="1"/>
          </a:lstStyle>
          <a:p>
            <a:r>
              <a:rPr lang="ru-RU" sz="2000" dirty="0">
                <a:solidFill>
                  <a:schemeClr val="bg1"/>
                </a:solidFill>
              </a:rPr>
              <a:t>брокеров НЕ занимаются перестрахованием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7E28EB-7C6B-3F2C-2DE4-EE77F081A02A}"/>
              </a:ext>
            </a:extLst>
          </p:cNvPr>
          <p:cNvSpPr txBox="1"/>
          <p:nvPr/>
        </p:nvSpPr>
        <p:spPr>
          <a:xfrm>
            <a:off x="1455378" y="3427933"/>
            <a:ext cx="26289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  <a:lvl2pPr lvl="1"/>
          </a:lstStyle>
          <a:p>
            <a:r>
              <a:rPr lang="ru-RU" sz="2000" dirty="0"/>
              <a:t>занимаются исключительно перестрахованием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3E39F8-6E60-2A62-634C-863DB4E3CD0C}"/>
              </a:ext>
            </a:extLst>
          </p:cNvPr>
          <p:cNvSpPr txBox="1"/>
          <p:nvPr/>
        </p:nvSpPr>
        <p:spPr>
          <a:xfrm>
            <a:off x="1460056" y="5110505"/>
            <a:ext cx="332264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  <a:lvl2pPr lvl="1"/>
          </a:lstStyle>
          <a:p>
            <a:r>
              <a:rPr lang="ru-RU" sz="2000" dirty="0"/>
              <a:t>оказывают преимущественно консультационные услуги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34338D-9DE8-C44A-A39F-F9AC6DDCA7E7}"/>
              </a:ext>
            </a:extLst>
          </p:cNvPr>
          <p:cNvSpPr txBox="1"/>
          <p:nvPr/>
        </p:nvSpPr>
        <p:spPr>
          <a:xfrm>
            <a:off x="5755311" y="4247192"/>
            <a:ext cx="2830513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  <a:lvl2pPr lvl="1"/>
          </a:lstStyle>
          <a:p>
            <a:r>
              <a:rPr lang="ru-RU" b="0" dirty="0">
                <a:latin typeface="Jost" pitchFamily="2" charset="-52"/>
                <a:ea typeface="Jost" pitchFamily="2" charset="-52"/>
              </a:rPr>
              <a:t>-2 брокера к 2021г.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A8F8FB-7042-2058-AAD7-5779973EDE7D}"/>
              </a:ext>
            </a:extLst>
          </p:cNvPr>
          <p:cNvSpPr txBox="1"/>
          <p:nvPr/>
        </p:nvSpPr>
        <p:spPr>
          <a:xfrm>
            <a:off x="1495061" y="4247192"/>
            <a:ext cx="2830513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1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  <a:lvl2pPr lvl="1"/>
          </a:lstStyle>
          <a:p>
            <a:r>
              <a:rPr lang="ru-RU" b="0" dirty="0">
                <a:latin typeface="Jost" pitchFamily="2" charset="-52"/>
                <a:ea typeface="Jost" pitchFamily="2" charset="-52"/>
              </a:rPr>
              <a:t>-2 брокера к 2021г.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73790-57F3-A544-83F3-81A595A974B0}"/>
              </a:ext>
            </a:extLst>
          </p:cNvPr>
          <p:cNvSpPr txBox="1"/>
          <p:nvPr/>
        </p:nvSpPr>
        <p:spPr>
          <a:xfrm>
            <a:off x="1452470" y="5887915"/>
            <a:ext cx="1622879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b="0">
                <a:solidFill>
                  <a:schemeClr val="bg1"/>
                </a:solidFill>
                <a:latin typeface="Jost" pitchFamily="2" charset="-52"/>
                <a:ea typeface="Jost" pitchFamily="2" charset="-52"/>
              </a:defRPr>
            </a:lvl1pPr>
            <a:lvl2pPr lvl="1"/>
          </a:lstStyle>
          <a:p>
            <a:r>
              <a:rPr lang="ru-RU" dirty="0"/>
              <a:t>80%+ от КВ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01E8D5-EEFB-7A96-D962-63AB5D117EA4}"/>
              </a:ext>
            </a:extLst>
          </p:cNvPr>
          <p:cNvSpPr txBox="1"/>
          <p:nvPr/>
        </p:nvSpPr>
        <p:spPr>
          <a:xfrm>
            <a:off x="655197" y="4995088"/>
            <a:ext cx="13747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6000">
                <a:solidFill>
                  <a:srgbClr val="007FB3"/>
                </a:solidFill>
                <a:latin typeface="Jost" pitchFamily="2" charset="-52"/>
                <a:ea typeface="Jost" pitchFamily="2" charset="-52"/>
              </a:defRPr>
            </a:lvl1pPr>
            <a:lvl2pPr lvl="1"/>
          </a:lstStyle>
          <a:p>
            <a:r>
              <a:rPr lang="ru-RU" sz="7200" dirty="0">
                <a:solidFill>
                  <a:srgbClr val="90D7FF"/>
                </a:solidFill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170290-AAA9-C02F-96C5-FDC149498014}"/>
              </a:ext>
            </a:extLst>
          </p:cNvPr>
          <p:cNvSpPr txBox="1"/>
          <p:nvPr/>
        </p:nvSpPr>
        <p:spPr>
          <a:xfrm>
            <a:off x="663213" y="3340927"/>
            <a:ext cx="8669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6000">
                <a:solidFill>
                  <a:srgbClr val="007FB3"/>
                </a:solidFill>
                <a:latin typeface="Jost" pitchFamily="2" charset="-52"/>
                <a:ea typeface="Jost" pitchFamily="2" charset="-52"/>
              </a:defRPr>
            </a:lvl1pPr>
            <a:lvl2pPr lvl="1"/>
          </a:lstStyle>
          <a:p>
            <a:r>
              <a:rPr lang="ru-RU" sz="7200" dirty="0">
                <a:solidFill>
                  <a:srgbClr val="90D7FF"/>
                </a:solidFill>
              </a:rPr>
              <a:t>5</a:t>
            </a:r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BD491295-E578-8E53-F386-C9B5B41A5039}"/>
              </a:ext>
            </a:extLst>
          </p:cNvPr>
          <p:cNvSpPr/>
          <p:nvPr/>
        </p:nvSpPr>
        <p:spPr>
          <a:xfrm rot="10800000">
            <a:off x="8472311" y="9425"/>
            <a:ext cx="1356360" cy="2910840"/>
          </a:xfrm>
          <a:custGeom>
            <a:avLst/>
            <a:gdLst>
              <a:gd name="connsiteX0" fmla="*/ 1356360 w 1356360"/>
              <a:gd name="connsiteY0" fmla="*/ 0 h 2910840"/>
              <a:gd name="connsiteX1" fmla="*/ 1356360 w 1356360"/>
              <a:gd name="connsiteY1" fmla="*/ 2910840 h 2910840"/>
              <a:gd name="connsiteX2" fmla="*/ 0 w 1356360"/>
              <a:gd name="connsiteY2" fmla="*/ 2910840 h 2910840"/>
              <a:gd name="connsiteX3" fmla="*/ 1356360 w 1356360"/>
              <a:gd name="connsiteY3" fmla="*/ 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360" h="2910840">
                <a:moveTo>
                  <a:pt x="1356360" y="0"/>
                </a:moveTo>
                <a:lnTo>
                  <a:pt x="1356360" y="2910840"/>
                </a:lnTo>
                <a:lnTo>
                  <a:pt x="0" y="2910840"/>
                </a:lnTo>
                <a:lnTo>
                  <a:pt x="1356360" y="0"/>
                </a:lnTo>
                <a:close/>
              </a:path>
            </a:pathLst>
          </a:custGeom>
          <a:solidFill>
            <a:srgbClr val="303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AE5970B4-39E7-7106-C77B-D1046F7420E6}"/>
              </a:ext>
            </a:extLst>
          </p:cNvPr>
          <p:cNvSpPr/>
          <p:nvPr/>
        </p:nvSpPr>
        <p:spPr>
          <a:xfrm>
            <a:off x="10835640" y="3947160"/>
            <a:ext cx="1356360" cy="2910840"/>
          </a:xfrm>
          <a:custGeom>
            <a:avLst/>
            <a:gdLst>
              <a:gd name="connsiteX0" fmla="*/ 1356360 w 1356360"/>
              <a:gd name="connsiteY0" fmla="*/ 0 h 2910840"/>
              <a:gd name="connsiteX1" fmla="*/ 1356360 w 1356360"/>
              <a:gd name="connsiteY1" fmla="*/ 2910840 h 2910840"/>
              <a:gd name="connsiteX2" fmla="*/ 0 w 1356360"/>
              <a:gd name="connsiteY2" fmla="*/ 2910840 h 2910840"/>
              <a:gd name="connsiteX3" fmla="*/ 1356360 w 1356360"/>
              <a:gd name="connsiteY3" fmla="*/ 0 h 291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6360" h="2910840">
                <a:moveTo>
                  <a:pt x="1356360" y="0"/>
                </a:moveTo>
                <a:lnTo>
                  <a:pt x="1356360" y="2910840"/>
                </a:lnTo>
                <a:lnTo>
                  <a:pt x="0" y="2910840"/>
                </a:lnTo>
                <a:lnTo>
                  <a:pt x="1356360" y="0"/>
                </a:lnTo>
                <a:close/>
              </a:path>
            </a:pathLst>
          </a:custGeom>
          <a:solidFill>
            <a:srgbClr val="007FB3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001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8AC5606F-92AB-6DF9-A032-7F16819611AE}"/>
              </a:ext>
            </a:extLst>
          </p:cNvPr>
          <p:cNvGrpSpPr/>
          <p:nvPr/>
        </p:nvGrpSpPr>
        <p:grpSpPr>
          <a:xfrm>
            <a:off x="-1" y="469899"/>
            <a:ext cx="10272768" cy="1348060"/>
            <a:chOff x="-1" y="469899"/>
            <a:chExt cx="10272768" cy="1348060"/>
          </a:xfrm>
        </p:grpSpPr>
        <p:sp>
          <p:nvSpPr>
            <p:cNvPr id="27" name="Блок-схема: ручной ввод 24">
              <a:extLst>
                <a:ext uri="{FF2B5EF4-FFF2-40B4-BE49-F238E27FC236}">
                  <a16:creationId xmlns:a16="http://schemas.microsoft.com/office/drawing/2014/main" id="{2AA59F01-5F04-727D-2EB7-2F344C9FF6E4}"/>
                </a:ext>
              </a:extLst>
            </p:cNvPr>
            <p:cNvSpPr/>
            <p:nvPr/>
          </p:nvSpPr>
          <p:spPr>
            <a:xfrm rot="16200000" flipV="1">
              <a:off x="4462353" y="-3992455"/>
              <a:ext cx="1348060" cy="10272768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802 h 8802"/>
                <a:gd name="connsiteX1" fmla="*/ 10000 w 10000"/>
                <a:gd name="connsiteY1" fmla="*/ 0 h 8802"/>
                <a:gd name="connsiteX2" fmla="*/ 10000 w 10000"/>
                <a:gd name="connsiteY2" fmla="*/ 8802 h 8802"/>
                <a:gd name="connsiteX3" fmla="*/ 0 w 10000"/>
                <a:gd name="connsiteY3" fmla="*/ 8802 h 8802"/>
                <a:gd name="connsiteX4" fmla="*/ 0 w 10000"/>
                <a:gd name="connsiteY4" fmla="*/ 802 h 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8802">
                  <a:moveTo>
                    <a:pt x="0" y="802"/>
                  </a:moveTo>
                  <a:lnTo>
                    <a:pt x="10000" y="0"/>
                  </a:lnTo>
                  <a:lnTo>
                    <a:pt x="10000" y="8802"/>
                  </a:lnTo>
                  <a:lnTo>
                    <a:pt x="0" y="8802"/>
                  </a:lnTo>
                  <a:lnTo>
                    <a:pt x="0" y="802"/>
                  </a:lnTo>
                  <a:close/>
                </a:path>
              </a:pathLst>
            </a:cu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93C7805-9460-D21F-B3CA-88CF8BA5B557}"/>
                </a:ext>
              </a:extLst>
            </p:cNvPr>
            <p:cNvSpPr/>
            <p:nvPr/>
          </p:nvSpPr>
          <p:spPr>
            <a:xfrm>
              <a:off x="203200" y="914400"/>
              <a:ext cx="145143" cy="261257"/>
            </a:xfrm>
            <a:prstGeom prst="rect">
              <a:avLst/>
            </a:pr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5E238313-BE31-F373-8921-CDAD68A2D490}"/>
              </a:ext>
            </a:extLst>
          </p:cNvPr>
          <p:cNvCxnSpPr>
            <a:cxnSpLocks/>
          </p:cNvCxnSpPr>
          <p:nvPr/>
        </p:nvCxnSpPr>
        <p:spPr>
          <a:xfrm>
            <a:off x="-274864" y="2281830"/>
            <a:ext cx="13598978" cy="0"/>
          </a:xfrm>
          <a:prstGeom prst="straightConnector1">
            <a:avLst/>
          </a:prstGeom>
          <a:noFill/>
          <a:ln w="25400" cap="rnd">
            <a:solidFill>
              <a:srgbClr val="303C40"/>
            </a:solidFill>
            <a:prstDash val="sysDot"/>
            <a:round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3F726AF-5F5E-174B-2161-1FEC03B80BDF}"/>
              </a:ext>
            </a:extLst>
          </p:cNvPr>
          <p:cNvSpPr txBox="1"/>
          <p:nvPr/>
        </p:nvSpPr>
        <p:spPr>
          <a:xfrm>
            <a:off x="1756682" y="688658"/>
            <a:ext cx="7179568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600">
                <a:latin typeface="Jost SemiBold" pitchFamily="2" charset="-52"/>
                <a:ea typeface="Jost SemiBold" pitchFamily="2" charset="-52"/>
              </a:defRPr>
            </a:lvl1pPr>
            <a:lvl2pPr lvl="1">
              <a:defRPr sz="1400"/>
            </a:lvl2pPr>
          </a:lstStyle>
          <a:p>
            <a:pPr algn="l"/>
            <a:r>
              <a:rPr lang="ru-RU" dirty="0">
                <a:solidFill>
                  <a:schemeClr val="bg1"/>
                </a:solidFill>
              </a:rPr>
              <a:t>Взаимодействие </a:t>
            </a:r>
          </a:p>
          <a:p>
            <a:pPr algn="l"/>
            <a:r>
              <a:rPr lang="ru-RU" dirty="0">
                <a:solidFill>
                  <a:schemeClr val="bg1"/>
                </a:solidFill>
              </a:rPr>
              <a:t>с государственными органами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Изображение выглядит как символ, круг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350C0AB6-B667-FFDD-E266-2BE10B702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282" y="665209"/>
            <a:ext cx="889318" cy="889318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3D449B7D-AC0C-42F2-F396-853E9F3A1829}"/>
              </a:ext>
            </a:extLst>
          </p:cNvPr>
          <p:cNvSpPr/>
          <p:nvPr/>
        </p:nvSpPr>
        <p:spPr>
          <a:xfrm>
            <a:off x="2206896" y="2209258"/>
            <a:ext cx="145143" cy="14514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BFBF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98358F41-F6E9-5A12-90D6-3E33CB7FC882}"/>
              </a:ext>
            </a:extLst>
          </p:cNvPr>
          <p:cNvSpPr/>
          <p:nvPr/>
        </p:nvSpPr>
        <p:spPr>
          <a:xfrm>
            <a:off x="7077260" y="2209258"/>
            <a:ext cx="145143" cy="14514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BFB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4E28AF-16EB-AEA1-C10D-2A7AE3B904BB}"/>
              </a:ext>
            </a:extLst>
          </p:cNvPr>
          <p:cNvSpPr txBox="1"/>
          <p:nvPr/>
        </p:nvSpPr>
        <p:spPr>
          <a:xfrm>
            <a:off x="2106054" y="2534636"/>
            <a:ext cx="124963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2000" dirty="0" err="1">
                <a:solidFill>
                  <a:srgbClr val="BFBFBF"/>
                </a:solidFill>
              </a:rPr>
              <a:t>МинФин</a:t>
            </a:r>
            <a:endParaRPr lang="ru-RU" sz="2000" dirty="0">
              <a:solidFill>
                <a:srgbClr val="BFBFB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1F4ADD-87A1-781F-7121-A508CE119168}"/>
              </a:ext>
            </a:extLst>
          </p:cNvPr>
          <p:cNvSpPr txBox="1"/>
          <p:nvPr/>
        </p:nvSpPr>
        <p:spPr>
          <a:xfrm>
            <a:off x="4532338" y="2534636"/>
            <a:ext cx="14398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2000" dirty="0" err="1">
                <a:solidFill>
                  <a:srgbClr val="BFBFBF"/>
                </a:solidFill>
              </a:rPr>
              <a:t>ГосДума</a:t>
            </a:r>
            <a:endParaRPr lang="ru-RU" sz="2000" dirty="0">
              <a:solidFill>
                <a:srgbClr val="BFBFB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668369-DFA0-F395-55CE-DC24E595B896}"/>
              </a:ext>
            </a:extLst>
          </p:cNvPr>
          <p:cNvSpPr txBox="1"/>
          <p:nvPr/>
        </p:nvSpPr>
        <p:spPr>
          <a:xfrm>
            <a:off x="6970652" y="2534636"/>
            <a:ext cx="19655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2000" dirty="0">
                <a:solidFill>
                  <a:srgbClr val="BFBFBF"/>
                </a:solidFill>
              </a:rPr>
              <a:t>Налоговая сл.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D06610AD-C63A-01C8-EA0C-D4CD2608811A}"/>
              </a:ext>
            </a:extLst>
          </p:cNvPr>
          <p:cNvSpPr/>
          <p:nvPr/>
        </p:nvSpPr>
        <p:spPr>
          <a:xfrm>
            <a:off x="4642078" y="2209258"/>
            <a:ext cx="145143" cy="14514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CBC1F8-ECE6-085D-FDCB-88A6B29DFADA}"/>
              </a:ext>
            </a:extLst>
          </p:cNvPr>
          <p:cNvSpPr txBox="1"/>
          <p:nvPr/>
        </p:nvSpPr>
        <p:spPr>
          <a:xfrm>
            <a:off x="10160093" y="2534636"/>
            <a:ext cx="19655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000">
                <a:solidFill>
                  <a:srgbClr val="BFBFBF"/>
                </a:solidFill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latin typeface="Jost SemiBold" pitchFamily="2" charset="-52"/>
                <a:ea typeface="Jost SemiBold" pitchFamily="2" charset="-52"/>
              </a:rPr>
              <a:t>РНПК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C42DA76-A372-62E5-CB0C-D2A6E5E26A8E}"/>
              </a:ext>
            </a:extLst>
          </p:cNvPr>
          <p:cNvSpPr/>
          <p:nvPr/>
        </p:nvSpPr>
        <p:spPr>
          <a:xfrm>
            <a:off x="778736" y="2209258"/>
            <a:ext cx="145143" cy="14514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C6D4BE-1AE8-CBD4-CBED-CFC5BC83E697}"/>
              </a:ext>
            </a:extLst>
          </p:cNvPr>
          <p:cNvSpPr txBox="1"/>
          <p:nvPr/>
        </p:nvSpPr>
        <p:spPr>
          <a:xfrm>
            <a:off x="638129" y="2534636"/>
            <a:ext cx="1249635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000">
                <a:solidFill>
                  <a:srgbClr val="BFBFBF"/>
                </a:solidFill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latin typeface="Jost SemiBold" pitchFamily="2" charset="-52"/>
                <a:ea typeface="Jost SemiBold" pitchFamily="2" charset="-52"/>
              </a:rPr>
              <a:t>ЦБ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7DCDCCA0-22D1-F4D8-6C8C-EF490D8EFB22}"/>
              </a:ext>
            </a:extLst>
          </p:cNvPr>
          <p:cNvGrpSpPr/>
          <p:nvPr/>
        </p:nvGrpSpPr>
        <p:grpSpPr>
          <a:xfrm>
            <a:off x="724148" y="2153916"/>
            <a:ext cx="254318" cy="254318"/>
            <a:chOff x="724148" y="2153916"/>
            <a:chExt cx="254318" cy="254318"/>
          </a:xfrm>
        </p:grpSpPr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83D7245B-D0C0-0B84-AE18-EC164D15397C}"/>
                </a:ext>
              </a:extLst>
            </p:cNvPr>
            <p:cNvSpPr/>
            <p:nvPr/>
          </p:nvSpPr>
          <p:spPr>
            <a:xfrm>
              <a:off x="778736" y="2209258"/>
              <a:ext cx="145143" cy="14514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23CE46B1-CA4A-6D15-0D32-EB162DB94D64}"/>
                </a:ext>
              </a:extLst>
            </p:cNvPr>
            <p:cNvSpPr/>
            <p:nvPr/>
          </p:nvSpPr>
          <p:spPr>
            <a:xfrm>
              <a:off x="724148" y="2153916"/>
              <a:ext cx="254318" cy="2543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3C9B20E5-B230-5C5B-7AD3-C65E9A97026D}"/>
              </a:ext>
            </a:extLst>
          </p:cNvPr>
          <p:cNvGrpSpPr/>
          <p:nvPr/>
        </p:nvGrpSpPr>
        <p:grpSpPr>
          <a:xfrm>
            <a:off x="10182643" y="2132065"/>
            <a:ext cx="325385" cy="325385"/>
            <a:chOff x="10182643" y="2132065"/>
            <a:chExt cx="325385" cy="325385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5F76ACA-5C44-5E9B-6CFE-522FE1B305C1}"/>
                </a:ext>
              </a:extLst>
            </p:cNvPr>
            <p:cNvSpPr/>
            <p:nvPr/>
          </p:nvSpPr>
          <p:spPr>
            <a:xfrm>
              <a:off x="10272765" y="2209258"/>
              <a:ext cx="145143" cy="14514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05962576-2686-2645-59E6-DEF8539A84C4}"/>
                </a:ext>
              </a:extLst>
            </p:cNvPr>
            <p:cNvSpPr/>
            <p:nvPr/>
          </p:nvSpPr>
          <p:spPr>
            <a:xfrm>
              <a:off x="10182643" y="2132065"/>
              <a:ext cx="325385" cy="325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82116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B4217612-BD68-8F24-59AC-C50709E19853}"/>
              </a:ext>
            </a:extLst>
          </p:cNvPr>
          <p:cNvGrpSpPr/>
          <p:nvPr/>
        </p:nvGrpSpPr>
        <p:grpSpPr>
          <a:xfrm>
            <a:off x="-1" y="469899"/>
            <a:ext cx="10272768" cy="1348060"/>
            <a:chOff x="-1" y="469899"/>
            <a:chExt cx="10272768" cy="1348060"/>
          </a:xfrm>
        </p:grpSpPr>
        <p:sp>
          <p:nvSpPr>
            <p:cNvPr id="57" name="Блок-схема: ручной ввод 24">
              <a:extLst>
                <a:ext uri="{FF2B5EF4-FFF2-40B4-BE49-F238E27FC236}">
                  <a16:creationId xmlns:a16="http://schemas.microsoft.com/office/drawing/2014/main" id="{480F20BA-221D-B814-DB96-26D15AF9F76B}"/>
                </a:ext>
              </a:extLst>
            </p:cNvPr>
            <p:cNvSpPr/>
            <p:nvPr/>
          </p:nvSpPr>
          <p:spPr>
            <a:xfrm rot="16200000" flipV="1">
              <a:off x="4462353" y="-3992455"/>
              <a:ext cx="1348060" cy="10272768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802 h 8802"/>
                <a:gd name="connsiteX1" fmla="*/ 10000 w 10000"/>
                <a:gd name="connsiteY1" fmla="*/ 0 h 8802"/>
                <a:gd name="connsiteX2" fmla="*/ 10000 w 10000"/>
                <a:gd name="connsiteY2" fmla="*/ 8802 h 8802"/>
                <a:gd name="connsiteX3" fmla="*/ 0 w 10000"/>
                <a:gd name="connsiteY3" fmla="*/ 8802 h 8802"/>
                <a:gd name="connsiteX4" fmla="*/ 0 w 10000"/>
                <a:gd name="connsiteY4" fmla="*/ 802 h 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8802">
                  <a:moveTo>
                    <a:pt x="0" y="802"/>
                  </a:moveTo>
                  <a:lnTo>
                    <a:pt x="10000" y="0"/>
                  </a:lnTo>
                  <a:lnTo>
                    <a:pt x="10000" y="8802"/>
                  </a:lnTo>
                  <a:lnTo>
                    <a:pt x="0" y="8802"/>
                  </a:lnTo>
                  <a:lnTo>
                    <a:pt x="0" y="802"/>
                  </a:lnTo>
                  <a:close/>
                </a:path>
              </a:pathLst>
            </a:cu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4740F6E4-D097-1400-AE12-8D3F9ADF98B7}"/>
                </a:ext>
              </a:extLst>
            </p:cNvPr>
            <p:cNvSpPr/>
            <p:nvPr/>
          </p:nvSpPr>
          <p:spPr>
            <a:xfrm>
              <a:off x="203200" y="914400"/>
              <a:ext cx="145143" cy="261257"/>
            </a:xfrm>
            <a:prstGeom prst="rect">
              <a:avLst/>
            </a:pr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A966364-3215-75EE-1D3D-2AB855AD69DC}"/>
              </a:ext>
            </a:extLst>
          </p:cNvPr>
          <p:cNvCxnSpPr>
            <a:cxnSpLocks/>
          </p:cNvCxnSpPr>
          <p:nvPr/>
        </p:nvCxnSpPr>
        <p:spPr>
          <a:xfrm>
            <a:off x="-274864" y="2281830"/>
            <a:ext cx="13598978" cy="0"/>
          </a:xfrm>
          <a:prstGeom prst="straightConnector1">
            <a:avLst/>
          </a:prstGeom>
          <a:noFill/>
          <a:ln w="25400" cap="rnd">
            <a:solidFill>
              <a:srgbClr val="303C40"/>
            </a:solidFill>
            <a:prstDash val="sysDot"/>
            <a:round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F9854379-CC62-7244-0EB1-511887778C8C}"/>
              </a:ext>
            </a:extLst>
          </p:cNvPr>
          <p:cNvGrpSpPr/>
          <p:nvPr/>
        </p:nvGrpSpPr>
        <p:grpSpPr>
          <a:xfrm>
            <a:off x="704773" y="2136889"/>
            <a:ext cx="291600" cy="291600"/>
            <a:chOff x="704773" y="2136889"/>
            <a:chExt cx="291600" cy="291600"/>
          </a:xfrm>
        </p:grpSpPr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DBED9A1E-1680-E858-AC85-A135AD06564F}"/>
                </a:ext>
              </a:extLst>
            </p:cNvPr>
            <p:cNvSpPr/>
            <p:nvPr/>
          </p:nvSpPr>
          <p:spPr>
            <a:xfrm>
              <a:off x="704773" y="2136889"/>
              <a:ext cx="291600" cy="291600"/>
            </a:xfrm>
            <a:prstGeom prst="ellipse">
              <a:avLst/>
            </a:prstGeom>
            <a:solidFill>
              <a:srgbClr val="007FB3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1B5E4452-0C5E-8A27-C6F8-4F3EF795E90F}"/>
                </a:ext>
              </a:extLst>
            </p:cNvPr>
            <p:cNvSpPr/>
            <p:nvPr/>
          </p:nvSpPr>
          <p:spPr>
            <a:xfrm>
              <a:off x="778736" y="2209258"/>
              <a:ext cx="145143" cy="145143"/>
            </a:xfrm>
            <a:prstGeom prst="ellipse">
              <a:avLst/>
            </a:pr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771DD04-C59C-8207-196F-9DC9CAB00E90}"/>
              </a:ext>
            </a:extLst>
          </p:cNvPr>
          <p:cNvSpPr txBox="1"/>
          <p:nvPr/>
        </p:nvSpPr>
        <p:spPr>
          <a:xfrm>
            <a:off x="1756682" y="688658"/>
            <a:ext cx="7179568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600">
                <a:latin typeface="Jost SemiBold" pitchFamily="2" charset="-52"/>
                <a:ea typeface="Jost SemiBold" pitchFamily="2" charset="-52"/>
              </a:defRPr>
            </a:lvl1pPr>
            <a:lvl2pPr lvl="1">
              <a:defRPr sz="1400"/>
            </a:lvl2pPr>
          </a:lstStyle>
          <a:p>
            <a:pPr algn="l"/>
            <a:r>
              <a:rPr lang="ru-RU" dirty="0">
                <a:solidFill>
                  <a:schemeClr val="bg1"/>
                </a:solidFill>
              </a:rPr>
              <a:t>Взаимодействие </a:t>
            </a:r>
          </a:p>
          <a:p>
            <a:pPr algn="l"/>
            <a:r>
              <a:rPr lang="ru-RU" dirty="0">
                <a:solidFill>
                  <a:schemeClr val="bg1"/>
                </a:solidFill>
              </a:rPr>
              <a:t>с государственными органами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4" name="Рисунок 33" descr="Изображение выглядит как символ, круг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08FF135C-3AA3-F242-E21D-71D1BC9EE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282" y="665209"/>
            <a:ext cx="889318" cy="88931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A079CB-CF81-BC18-DEC4-EBC435161E61}"/>
              </a:ext>
            </a:extLst>
          </p:cNvPr>
          <p:cNvSpPr txBox="1"/>
          <p:nvPr/>
        </p:nvSpPr>
        <p:spPr>
          <a:xfrm>
            <a:off x="638129" y="2534636"/>
            <a:ext cx="1249635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3600" dirty="0">
                <a:solidFill>
                  <a:schemeClr val="tx1"/>
                </a:solidFill>
              </a:rPr>
              <a:t>ЦБ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479784-094D-6DEA-801E-05F58233DA40}"/>
              </a:ext>
            </a:extLst>
          </p:cNvPr>
          <p:cNvSpPr txBox="1"/>
          <p:nvPr/>
        </p:nvSpPr>
        <p:spPr>
          <a:xfrm>
            <a:off x="2106054" y="2534636"/>
            <a:ext cx="124963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2000" dirty="0" err="1">
                <a:solidFill>
                  <a:srgbClr val="BFBFBF"/>
                </a:solidFill>
              </a:rPr>
              <a:t>МинФин</a:t>
            </a:r>
            <a:endParaRPr lang="ru-RU" sz="2000" dirty="0">
              <a:solidFill>
                <a:srgbClr val="BFBFB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132CEA-0B66-4A80-E6C7-AE99AFCD43D9}"/>
              </a:ext>
            </a:extLst>
          </p:cNvPr>
          <p:cNvSpPr txBox="1"/>
          <p:nvPr/>
        </p:nvSpPr>
        <p:spPr>
          <a:xfrm>
            <a:off x="4532338" y="2534636"/>
            <a:ext cx="14398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2000" dirty="0" err="1">
                <a:solidFill>
                  <a:srgbClr val="BFBFBF"/>
                </a:solidFill>
              </a:rPr>
              <a:t>ГосДума</a:t>
            </a:r>
            <a:endParaRPr lang="ru-RU" sz="2000" dirty="0">
              <a:solidFill>
                <a:srgbClr val="BFBFBF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2150A-F487-82D6-710A-37571A5540CB}"/>
              </a:ext>
            </a:extLst>
          </p:cNvPr>
          <p:cNvSpPr txBox="1"/>
          <p:nvPr/>
        </p:nvSpPr>
        <p:spPr>
          <a:xfrm>
            <a:off x="6970652" y="2534636"/>
            <a:ext cx="19655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2000" dirty="0">
                <a:solidFill>
                  <a:srgbClr val="BFBFBF"/>
                </a:solidFill>
              </a:rPr>
              <a:t>Налоговая сл.</a:t>
            </a:r>
          </a:p>
        </p:txBody>
      </p:sp>
      <p:sp>
        <p:nvSpPr>
          <p:cNvPr id="6" name="TextBox 3, chunk 1">
            <a:extLst>
              <a:ext uri="{FF2B5EF4-FFF2-40B4-BE49-F238E27FC236}">
                <a16:creationId xmlns:a16="http://schemas.microsoft.com/office/drawing/2014/main" id="{3D091A62-8FB1-8F5E-F414-B887473520DA}"/>
              </a:ext>
            </a:extLst>
          </p:cNvPr>
          <p:cNvSpPr txBox="1"/>
          <p:nvPr/>
        </p:nvSpPr>
        <p:spPr>
          <a:xfrm>
            <a:off x="1140233" y="3596036"/>
            <a:ext cx="2016380" cy="846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000"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latin typeface="Jost SemiBold" pitchFamily="2" charset="-52"/>
                <a:ea typeface="Jost SemiBold" pitchFamily="2" charset="-52"/>
              </a:rPr>
              <a:t>Отменен системный запрос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F0E325-1994-6B8C-2D8E-5AFC66B1A013}"/>
              </a:ext>
            </a:extLst>
          </p:cNvPr>
          <p:cNvSpPr txBox="1"/>
          <p:nvPr/>
        </p:nvSpPr>
        <p:spPr>
          <a:xfrm>
            <a:off x="638129" y="3599379"/>
            <a:ext cx="502104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600">
                <a:latin typeface="Jost SemiBold" pitchFamily="2" charset="-52"/>
                <a:ea typeface="Jost SemiBold" pitchFamily="2" charset="-52"/>
              </a:defRPr>
            </a:lvl1pPr>
            <a:lvl2pPr lvl="1">
              <a:defRPr sz="1400"/>
            </a:lvl2pPr>
          </a:lstStyle>
          <a:p>
            <a:pPr algn="l"/>
            <a:r>
              <a:rPr lang="ru-RU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rPr>
              <a:t>1</a:t>
            </a:r>
            <a:endParaRPr lang="en-US" sz="5400" dirty="0">
              <a:solidFill>
                <a:srgbClr val="007FB3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7" name="TextBox 3, chunk 2">
            <a:extLst>
              <a:ext uri="{FF2B5EF4-FFF2-40B4-BE49-F238E27FC236}">
                <a16:creationId xmlns:a16="http://schemas.microsoft.com/office/drawing/2014/main" id="{6B10A403-4460-FF43-B4AD-E35DFC6A5A8B}"/>
              </a:ext>
            </a:extLst>
          </p:cNvPr>
          <p:cNvSpPr txBox="1"/>
          <p:nvPr/>
        </p:nvSpPr>
        <p:spPr>
          <a:xfrm>
            <a:off x="4605384" y="3596036"/>
            <a:ext cx="284358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000"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latin typeface="Jost SemiBold" pitchFamily="2" charset="-52"/>
                <a:ea typeface="Jost SemiBold" pitchFamily="2" charset="-52"/>
              </a:rPr>
              <a:t>Новые формы </a:t>
            </a:r>
            <a:r>
              <a:rPr lang="ru-RU" dirty="0" err="1">
                <a:latin typeface="Jost SemiBold" pitchFamily="2" charset="-52"/>
                <a:ea typeface="Jost SemiBold" pitchFamily="2" charset="-52"/>
              </a:rPr>
              <a:t>стат.отчетности</a:t>
            </a:r>
            <a:endParaRPr lang="ru-RU" dirty="0">
              <a:latin typeface="Jost SemiBold" pitchFamily="2" charset="-52"/>
              <a:ea typeface="Jost SemiBold" pitchFamily="2" charset="-52"/>
            </a:endParaRPr>
          </a:p>
          <a:p>
            <a:r>
              <a:rPr lang="ru-RU" dirty="0"/>
              <a:t>с 01 апреля 2023г.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8C3468-E872-E087-88EE-AEB6B1B97E27}"/>
              </a:ext>
            </a:extLst>
          </p:cNvPr>
          <p:cNvSpPr txBox="1"/>
          <p:nvPr/>
        </p:nvSpPr>
        <p:spPr>
          <a:xfrm>
            <a:off x="4065953" y="3599379"/>
            <a:ext cx="502104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600">
                <a:latin typeface="Jost SemiBold" pitchFamily="2" charset="-52"/>
                <a:ea typeface="Jost SemiBold" pitchFamily="2" charset="-52"/>
              </a:defRPr>
            </a:lvl1pPr>
            <a:lvl2pPr lvl="1">
              <a:defRPr sz="1400"/>
            </a:lvl2pPr>
          </a:lstStyle>
          <a:p>
            <a:pPr algn="l"/>
            <a:r>
              <a:rPr lang="ru-RU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rPr>
              <a:t>2</a:t>
            </a:r>
            <a:endParaRPr lang="en-US" sz="5400" dirty="0">
              <a:solidFill>
                <a:srgbClr val="007FB3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9" name="TextBox 3, chunk 3">
            <a:extLst>
              <a:ext uri="{FF2B5EF4-FFF2-40B4-BE49-F238E27FC236}">
                <a16:creationId xmlns:a16="http://schemas.microsoft.com/office/drawing/2014/main" id="{69613071-CBEB-BCED-3433-A6FCC6788A62}"/>
              </a:ext>
            </a:extLst>
          </p:cNvPr>
          <p:cNvSpPr txBox="1"/>
          <p:nvPr/>
        </p:nvSpPr>
        <p:spPr>
          <a:xfrm>
            <a:off x="8281544" y="3596036"/>
            <a:ext cx="327137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000"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latin typeface="Jost SemiBold" pitchFamily="2" charset="-52"/>
                <a:ea typeface="Jost SemiBold" pitchFamily="2" charset="-52"/>
              </a:rPr>
              <a:t>Продление сроков </a:t>
            </a:r>
          </a:p>
          <a:p>
            <a:r>
              <a:rPr lang="ru-RU" dirty="0">
                <a:latin typeface="Jost SemiBold" pitchFamily="2" charset="-52"/>
                <a:ea typeface="Jost SemiBold" pitchFamily="2" charset="-52"/>
              </a:rPr>
              <a:t>для сдачи отчетности </a:t>
            </a:r>
          </a:p>
          <a:p>
            <a:r>
              <a:rPr lang="ru-RU" dirty="0"/>
              <a:t>за 1-й и 2-й кварталы 2023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D8FA79-F755-0350-5E6F-C3163B114FAE}"/>
              </a:ext>
            </a:extLst>
          </p:cNvPr>
          <p:cNvSpPr txBox="1"/>
          <p:nvPr/>
        </p:nvSpPr>
        <p:spPr>
          <a:xfrm>
            <a:off x="7779440" y="3599379"/>
            <a:ext cx="502104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600">
                <a:latin typeface="Jost SemiBold" pitchFamily="2" charset="-52"/>
                <a:ea typeface="Jost SemiBold" pitchFamily="2" charset="-52"/>
              </a:defRPr>
            </a:lvl1pPr>
            <a:lvl2pPr lvl="1">
              <a:defRPr sz="1400"/>
            </a:lvl2pPr>
          </a:lstStyle>
          <a:p>
            <a:pPr algn="l"/>
            <a:r>
              <a:rPr lang="ru-RU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rPr>
              <a:t>3</a:t>
            </a:r>
            <a:endParaRPr lang="en-US" sz="5400" dirty="0">
              <a:solidFill>
                <a:srgbClr val="007FB3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10" name="TextBox 3, chunk 4">
            <a:extLst>
              <a:ext uri="{FF2B5EF4-FFF2-40B4-BE49-F238E27FC236}">
                <a16:creationId xmlns:a16="http://schemas.microsoft.com/office/drawing/2014/main" id="{A0BBD082-0001-98BB-3659-386DB7518070}"/>
              </a:ext>
            </a:extLst>
          </p:cNvPr>
          <p:cNvSpPr txBox="1"/>
          <p:nvPr/>
        </p:nvSpPr>
        <p:spPr>
          <a:xfrm>
            <a:off x="1140233" y="4918994"/>
            <a:ext cx="495695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000"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latin typeface="Jost SemiBold" pitchFamily="2" charset="-52"/>
                <a:ea typeface="Jost SemiBold" pitchFamily="2" charset="-52"/>
              </a:rPr>
              <a:t>Письма о требованиях </a:t>
            </a:r>
          </a:p>
          <a:p>
            <a:r>
              <a:rPr lang="ru-RU" dirty="0">
                <a:latin typeface="Jost SemiBold" pitchFamily="2" charset="-52"/>
                <a:ea typeface="Jost SemiBold" pitchFamily="2" charset="-52"/>
              </a:rPr>
              <a:t>по продаже валютной выручки </a:t>
            </a:r>
          </a:p>
          <a:p>
            <a:r>
              <a:rPr lang="ru-RU" dirty="0"/>
              <a:t>и последствиях расторжения </a:t>
            </a:r>
          </a:p>
          <a:p>
            <a:r>
              <a:rPr lang="ru-RU" dirty="0"/>
              <a:t>договоров перестрахования </a:t>
            </a:r>
          </a:p>
          <a:p>
            <a:r>
              <a:rPr lang="ru-RU" dirty="0"/>
              <a:t>с иностранными контрагентами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4881E2-14CF-AE70-6435-AF586E329346}"/>
              </a:ext>
            </a:extLst>
          </p:cNvPr>
          <p:cNvSpPr txBox="1"/>
          <p:nvPr/>
        </p:nvSpPr>
        <p:spPr>
          <a:xfrm>
            <a:off x="599521" y="4915211"/>
            <a:ext cx="502104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600">
                <a:latin typeface="Jost SemiBold" pitchFamily="2" charset="-52"/>
                <a:ea typeface="Jost SemiBold" pitchFamily="2" charset="-52"/>
              </a:defRPr>
            </a:lvl1pPr>
            <a:lvl2pPr lvl="1">
              <a:defRPr sz="1400"/>
            </a:lvl2pPr>
          </a:lstStyle>
          <a:p>
            <a:pPr algn="l"/>
            <a:r>
              <a:rPr lang="ru-RU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rPr>
              <a:t>4</a:t>
            </a:r>
            <a:endParaRPr lang="en-US" sz="5400" dirty="0">
              <a:solidFill>
                <a:srgbClr val="007FB3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11" name="TextBox 3, chunk 5">
            <a:extLst>
              <a:ext uri="{FF2B5EF4-FFF2-40B4-BE49-F238E27FC236}">
                <a16:creationId xmlns:a16="http://schemas.microsoft.com/office/drawing/2014/main" id="{6ECB7681-CF5E-5D82-97C0-E5DC350481C1}"/>
              </a:ext>
            </a:extLst>
          </p:cNvPr>
          <p:cNvSpPr txBox="1"/>
          <p:nvPr/>
        </p:nvSpPr>
        <p:spPr>
          <a:xfrm>
            <a:off x="6711158" y="4918994"/>
            <a:ext cx="365131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000"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latin typeface="Jost SemiBold" pitchFamily="2" charset="-52"/>
                <a:ea typeface="Jost SemiBold" pitchFamily="2" charset="-52"/>
              </a:rPr>
              <a:t>Обсуждение текущего статуса «международных» брокеров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6B8F66-8134-74CC-360E-C7297B93CB5F}"/>
              </a:ext>
            </a:extLst>
          </p:cNvPr>
          <p:cNvSpPr txBox="1"/>
          <p:nvPr/>
        </p:nvSpPr>
        <p:spPr>
          <a:xfrm>
            <a:off x="6131837" y="4915211"/>
            <a:ext cx="502104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600">
                <a:latin typeface="Jost SemiBold" pitchFamily="2" charset="-52"/>
                <a:ea typeface="Jost SemiBold" pitchFamily="2" charset="-52"/>
              </a:defRPr>
            </a:lvl1pPr>
            <a:lvl2pPr lvl="1">
              <a:defRPr sz="1400"/>
            </a:lvl2pPr>
          </a:lstStyle>
          <a:p>
            <a:pPr algn="l"/>
            <a:r>
              <a:rPr lang="ru-RU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rPr>
              <a:t>5</a:t>
            </a:r>
            <a:endParaRPr lang="en-US" sz="5400" dirty="0">
              <a:solidFill>
                <a:srgbClr val="007FB3"/>
              </a:solidFill>
              <a:latin typeface="Jost" pitchFamily="2" charset="-52"/>
              <a:ea typeface="Jost" pitchFamily="2" charset="-5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49E6E7-9C27-7DFB-B10B-9493122E96D0}"/>
              </a:ext>
            </a:extLst>
          </p:cNvPr>
          <p:cNvSpPr txBox="1"/>
          <p:nvPr/>
        </p:nvSpPr>
        <p:spPr>
          <a:xfrm>
            <a:off x="10160093" y="2534636"/>
            <a:ext cx="19655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000">
                <a:solidFill>
                  <a:srgbClr val="BFBFBF"/>
                </a:solidFill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latin typeface="Jost SemiBold" pitchFamily="2" charset="-52"/>
                <a:ea typeface="Jost SemiBold" pitchFamily="2" charset="-52"/>
              </a:rPr>
              <a:t>РНПК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5FFE5415-D42F-FDBD-54BA-59CB8803AC9D}"/>
              </a:ext>
            </a:extLst>
          </p:cNvPr>
          <p:cNvSpPr/>
          <p:nvPr/>
        </p:nvSpPr>
        <p:spPr>
          <a:xfrm>
            <a:off x="2206896" y="2209258"/>
            <a:ext cx="145143" cy="14514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BFBF"/>
              </a:solidFill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6879361C-01AE-CE5A-BFAE-2004128A06AA}"/>
              </a:ext>
            </a:extLst>
          </p:cNvPr>
          <p:cNvSpPr/>
          <p:nvPr/>
        </p:nvSpPr>
        <p:spPr>
          <a:xfrm>
            <a:off x="7077260" y="2209258"/>
            <a:ext cx="145143" cy="14514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BFBF"/>
              </a:solidFill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B0836F8F-09A6-C1BA-57A5-C8B33AEBB971}"/>
              </a:ext>
            </a:extLst>
          </p:cNvPr>
          <p:cNvSpPr/>
          <p:nvPr/>
        </p:nvSpPr>
        <p:spPr>
          <a:xfrm>
            <a:off x="4642078" y="2209258"/>
            <a:ext cx="145143" cy="14514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B9E5CA6-C264-F2F8-ED24-ED2B777BE866}"/>
              </a:ext>
            </a:extLst>
          </p:cNvPr>
          <p:cNvGrpSpPr/>
          <p:nvPr/>
        </p:nvGrpSpPr>
        <p:grpSpPr>
          <a:xfrm>
            <a:off x="10182643" y="2132065"/>
            <a:ext cx="325385" cy="325385"/>
            <a:chOff x="10182643" y="2132065"/>
            <a:chExt cx="325385" cy="325385"/>
          </a:xfrm>
        </p:grpSpPr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D4F4EE8C-94D3-65ED-445B-E89381903359}"/>
                </a:ext>
              </a:extLst>
            </p:cNvPr>
            <p:cNvSpPr/>
            <p:nvPr/>
          </p:nvSpPr>
          <p:spPr>
            <a:xfrm>
              <a:off x="10272765" y="2209258"/>
              <a:ext cx="145143" cy="14514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B9BAE205-AC0D-1500-8044-A1B6D110CFCD}"/>
                </a:ext>
              </a:extLst>
            </p:cNvPr>
            <p:cNvSpPr/>
            <p:nvPr/>
          </p:nvSpPr>
          <p:spPr>
            <a:xfrm>
              <a:off x="10182643" y="2132065"/>
              <a:ext cx="325385" cy="325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64508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1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4" grpId="0"/>
      <p:bldP spid="14" grpId="1"/>
      <p:bldP spid="7" grpId="0"/>
      <p:bldP spid="7" grpId="1"/>
      <p:bldP spid="15" grpId="0"/>
      <p:bldP spid="15" grpId="1"/>
      <p:bldP spid="9" grpId="0"/>
      <p:bldP spid="9" grpId="1"/>
      <p:bldP spid="26" grpId="0"/>
      <p:bldP spid="26" grpId="1"/>
      <p:bldP spid="10" grpId="0"/>
      <p:bldP spid="10" grpId="1"/>
      <p:bldP spid="27" grpId="0"/>
      <p:bldP spid="27" grpId="1"/>
      <p:bldP spid="11" grpId="0"/>
      <p:bldP spid="11" grpId="1"/>
      <p:bldP spid="28" grpId="0"/>
      <p:bldP spid="2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A78EC63A-BFE4-BA1A-B8A9-761FC9D96F5B}"/>
              </a:ext>
            </a:extLst>
          </p:cNvPr>
          <p:cNvGrpSpPr/>
          <p:nvPr/>
        </p:nvGrpSpPr>
        <p:grpSpPr>
          <a:xfrm>
            <a:off x="-1" y="469899"/>
            <a:ext cx="10272768" cy="1348060"/>
            <a:chOff x="-1" y="469899"/>
            <a:chExt cx="10272768" cy="1348060"/>
          </a:xfrm>
        </p:grpSpPr>
        <p:sp>
          <p:nvSpPr>
            <p:cNvPr id="65" name="Блок-схема: ручной ввод 24">
              <a:extLst>
                <a:ext uri="{FF2B5EF4-FFF2-40B4-BE49-F238E27FC236}">
                  <a16:creationId xmlns:a16="http://schemas.microsoft.com/office/drawing/2014/main" id="{41E0AF84-B693-1F83-4F8A-3EA71DC97C97}"/>
                </a:ext>
              </a:extLst>
            </p:cNvPr>
            <p:cNvSpPr/>
            <p:nvPr/>
          </p:nvSpPr>
          <p:spPr>
            <a:xfrm rot="16200000" flipV="1">
              <a:off x="4462353" y="-3992455"/>
              <a:ext cx="1348060" cy="10272768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802 h 8802"/>
                <a:gd name="connsiteX1" fmla="*/ 10000 w 10000"/>
                <a:gd name="connsiteY1" fmla="*/ 0 h 8802"/>
                <a:gd name="connsiteX2" fmla="*/ 10000 w 10000"/>
                <a:gd name="connsiteY2" fmla="*/ 8802 h 8802"/>
                <a:gd name="connsiteX3" fmla="*/ 0 w 10000"/>
                <a:gd name="connsiteY3" fmla="*/ 8802 h 8802"/>
                <a:gd name="connsiteX4" fmla="*/ 0 w 10000"/>
                <a:gd name="connsiteY4" fmla="*/ 802 h 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8802">
                  <a:moveTo>
                    <a:pt x="0" y="802"/>
                  </a:moveTo>
                  <a:lnTo>
                    <a:pt x="10000" y="0"/>
                  </a:lnTo>
                  <a:lnTo>
                    <a:pt x="10000" y="8802"/>
                  </a:lnTo>
                  <a:lnTo>
                    <a:pt x="0" y="8802"/>
                  </a:lnTo>
                  <a:lnTo>
                    <a:pt x="0" y="802"/>
                  </a:lnTo>
                  <a:close/>
                </a:path>
              </a:pathLst>
            </a:cu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AD7D5541-DC4E-8D37-997C-EE78EAD382EA}"/>
                </a:ext>
              </a:extLst>
            </p:cNvPr>
            <p:cNvSpPr/>
            <p:nvPr/>
          </p:nvSpPr>
          <p:spPr>
            <a:xfrm>
              <a:off x="203200" y="914400"/>
              <a:ext cx="145143" cy="261257"/>
            </a:xfrm>
            <a:prstGeom prst="rect">
              <a:avLst/>
            </a:pr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A966364-3215-75EE-1D3D-2AB855AD69DC}"/>
              </a:ext>
            </a:extLst>
          </p:cNvPr>
          <p:cNvCxnSpPr>
            <a:cxnSpLocks/>
          </p:cNvCxnSpPr>
          <p:nvPr/>
        </p:nvCxnSpPr>
        <p:spPr>
          <a:xfrm>
            <a:off x="-274864" y="2281830"/>
            <a:ext cx="13598978" cy="0"/>
          </a:xfrm>
          <a:prstGeom prst="straightConnector1">
            <a:avLst/>
          </a:prstGeom>
          <a:noFill/>
          <a:ln w="25400" cap="rnd">
            <a:solidFill>
              <a:srgbClr val="303C40"/>
            </a:solidFill>
            <a:prstDash val="sysDot"/>
            <a:round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9" name="Овал 58">
            <a:extLst>
              <a:ext uri="{FF2B5EF4-FFF2-40B4-BE49-F238E27FC236}">
                <a16:creationId xmlns:a16="http://schemas.microsoft.com/office/drawing/2014/main" id="{F5996394-CF6C-253E-8732-29742E851477}"/>
              </a:ext>
            </a:extLst>
          </p:cNvPr>
          <p:cNvSpPr/>
          <p:nvPr/>
        </p:nvSpPr>
        <p:spPr>
          <a:xfrm>
            <a:off x="2134576" y="2140894"/>
            <a:ext cx="289782" cy="289782"/>
          </a:xfrm>
          <a:prstGeom prst="ellipse">
            <a:avLst/>
          </a:prstGeom>
          <a:solidFill>
            <a:srgbClr val="007FB3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1DD04-C59C-8207-196F-9DC9CAB00E90}"/>
              </a:ext>
            </a:extLst>
          </p:cNvPr>
          <p:cNvSpPr txBox="1"/>
          <p:nvPr/>
        </p:nvSpPr>
        <p:spPr>
          <a:xfrm>
            <a:off x="1756682" y="688658"/>
            <a:ext cx="7285718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600">
                <a:latin typeface="Jost SemiBold" pitchFamily="2" charset="-52"/>
                <a:ea typeface="Jost SemiBold" pitchFamily="2" charset="-52"/>
              </a:defRPr>
            </a:lvl1pPr>
            <a:lvl2pPr lvl="1">
              <a:defRPr sz="1400"/>
            </a:lvl2pPr>
          </a:lstStyle>
          <a:p>
            <a:pPr algn="l"/>
            <a:r>
              <a:rPr lang="ru-RU" dirty="0">
                <a:solidFill>
                  <a:schemeClr val="bg1"/>
                </a:solidFill>
              </a:rPr>
              <a:t>Взаимодействие </a:t>
            </a:r>
          </a:p>
          <a:p>
            <a:pPr algn="l"/>
            <a:r>
              <a:rPr lang="ru-RU" dirty="0">
                <a:solidFill>
                  <a:schemeClr val="bg1"/>
                </a:solidFill>
              </a:rPr>
              <a:t>с государственными органами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A079CB-CF81-BC18-DEC4-EBC435161E61}"/>
              </a:ext>
            </a:extLst>
          </p:cNvPr>
          <p:cNvSpPr txBox="1"/>
          <p:nvPr/>
        </p:nvSpPr>
        <p:spPr>
          <a:xfrm>
            <a:off x="638129" y="2534636"/>
            <a:ext cx="1249635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000">
                <a:solidFill>
                  <a:srgbClr val="BFBFBF"/>
                </a:solidFill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latin typeface="Jost SemiBold" pitchFamily="2" charset="-52"/>
                <a:ea typeface="Jost SemiBold" pitchFamily="2" charset="-52"/>
              </a:rPr>
              <a:t>ЦБ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479784-094D-6DEA-801E-05F58233DA40}"/>
              </a:ext>
            </a:extLst>
          </p:cNvPr>
          <p:cNvSpPr txBox="1"/>
          <p:nvPr/>
        </p:nvSpPr>
        <p:spPr>
          <a:xfrm>
            <a:off x="2031907" y="2534636"/>
            <a:ext cx="284358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3600" dirty="0" err="1">
                <a:solidFill>
                  <a:schemeClr val="tx1"/>
                </a:solidFill>
              </a:rPr>
              <a:t>МинФин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17B31D-CC60-8CE9-46F7-2D825B537C7C}"/>
              </a:ext>
            </a:extLst>
          </p:cNvPr>
          <p:cNvSpPr txBox="1"/>
          <p:nvPr/>
        </p:nvSpPr>
        <p:spPr>
          <a:xfrm>
            <a:off x="10160093" y="2534636"/>
            <a:ext cx="19655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000">
                <a:solidFill>
                  <a:srgbClr val="BFBFBF"/>
                </a:solidFill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latin typeface="Jost SemiBold" pitchFamily="2" charset="-52"/>
                <a:ea typeface="Jost SemiBold" pitchFamily="2" charset="-52"/>
              </a:rPr>
              <a:t>РНПК</a:t>
            </a:r>
          </a:p>
        </p:txBody>
      </p:sp>
      <p:pic>
        <p:nvPicPr>
          <p:cNvPr id="62" name="Рисунок 61" descr="Изображение выглядит как символ, круг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804B61B5-0A34-B90F-AFB6-AAA85CF7CB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282" y="665209"/>
            <a:ext cx="889318" cy="889318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B364595-0F66-E041-4A22-CA0AD128F55E}"/>
              </a:ext>
            </a:extLst>
          </p:cNvPr>
          <p:cNvGrpSpPr/>
          <p:nvPr/>
        </p:nvGrpSpPr>
        <p:grpSpPr>
          <a:xfrm>
            <a:off x="638129" y="3884832"/>
            <a:ext cx="2815568" cy="846386"/>
            <a:chOff x="638129" y="3884832"/>
            <a:chExt cx="2815568" cy="846386"/>
          </a:xfrm>
        </p:grpSpPr>
        <p:sp>
          <p:nvSpPr>
            <p:cNvPr id="18" name="TextBox 3, chunk 1">
              <a:extLst>
                <a:ext uri="{FF2B5EF4-FFF2-40B4-BE49-F238E27FC236}">
                  <a16:creationId xmlns:a16="http://schemas.microsoft.com/office/drawing/2014/main" id="{A025976E-CF24-DBBE-4634-ACCE097600AE}"/>
                </a:ext>
              </a:extLst>
            </p:cNvPr>
            <p:cNvSpPr txBox="1"/>
            <p:nvPr/>
          </p:nvSpPr>
          <p:spPr>
            <a:xfrm>
              <a:off x="1141951" y="3884832"/>
              <a:ext cx="231174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000">
                  <a:latin typeface="Jost" pitchFamily="2" charset="-52"/>
                  <a:ea typeface="Jost" pitchFamily="2" charset="-52"/>
                </a:defRPr>
              </a:lvl1pPr>
            </a:lstStyle>
            <a:p>
              <a:r>
                <a:rPr lang="ru-RU" b="1" dirty="0"/>
                <a:t>Запрос про отмену МСФО</a:t>
              </a:r>
            </a:p>
            <a:p>
              <a:endParaRPr lang="ru-RU" dirty="0">
                <a:latin typeface="Jost SemiBold" pitchFamily="2" charset="-52"/>
                <a:ea typeface="Jost SemiBold" pitchFamily="2" charset="-5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B6AD24-FCA8-9507-E841-1A797EEA77D5}"/>
                </a:ext>
              </a:extLst>
            </p:cNvPr>
            <p:cNvSpPr txBox="1"/>
            <p:nvPr/>
          </p:nvSpPr>
          <p:spPr>
            <a:xfrm>
              <a:off x="638129" y="3886967"/>
              <a:ext cx="502104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3600">
                  <a:latin typeface="Jost SemiBold" pitchFamily="2" charset="-52"/>
                  <a:ea typeface="Jost SemiBold" pitchFamily="2" charset="-52"/>
                </a:defRPr>
              </a:lvl1pPr>
              <a:lvl2pPr lvl="1">
                <a:defRPr sz="1400"/>
              </a:lvl2pPr>
            </a:lstStyle>
            <a:p>
              <a:pPr algn="l"/>
              <a:r>
                <a:rPr lang="ru-RU" sz="5400" dirty="0">
                  <a:solidFill>
                    <a:srgbClr val="007FB3"/>
                  </a:solidFill>
                  <a:latin typeface="Jost" pitchFamily="2" charset="-52"/>
                  <a:ea typeface="Jost" pitchFamily="2" charset="-52"/>
                </a:rPr>
                <a:t>1</a:t>
              </a:r>
              <a:endParaRPr lang="en-US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F4DB236-CA6C-29E7-2A70-AE27BA227662}"/>
              </a:ext>
            </a:extLst>
          </p:cNvPr>
          <p:cNvGrpSpPr/>
          <p:nvPr/>
        </p:nvGrpSpPr>
        <p:grpSpPr>
          <a:xfrm>
            <a:off x="672827" y="5315581"/>
            <a:ext cx="3238773" cy="850169"/>
            <a:chOff x="672827" y="5315581"/>
            <a:chExt cx="3238773" cy="850169"/>
          </a:xfrm>
        </p:grpSpPr>
        <p:sp>
          <p:nvSpPr>
            <p:cNvPr id="29" name="TextBox 3, chunk 4">
              <a:extLst>
                <a:ext uri="{FF2B5EF4-FFF2-40B4-BE49-F238E27FC236}">
                  <a16:creationId xmlns:a16="http://schemas.microsoft.com/office/drawing/2014/main" id="{4CEB0B11-6612-8A4E-9924-6E8D6A3FD34A}"/>
                </a:ext>
              </a:extLst>
            </p:cNvPr>
            <p:cNvSpPr txBox="1"/>
            <p:nvPr/>
          </p:nvSpPr>
          <p:spPr>
            <a:xfrm>
              <a:off x="1196166" y="5319364"/>
              <a:ext cx="2715434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000">
                  <a:latin typeface="Jost SemiBold" pitchFamily="2" charset="-52"/>
                  <a:ea typeface="Jost SemiBold" pitchFamily="2" charset="-52"/>
                </a:defRPr>
              </a:lvl1pPr>
            </a:lstStyle>
            <a:p>
              <a:r>
                <a:rPr lang="ru-RU" dirty="0">
                  <a:latin typeface="Jost SemiBold" pitchFamily="2" charset="-52"/>
                  <a:ea typeface="Jost SemiBold" pitchFamily="2" charset="-52"/>
                </a:rPr>
                <a:t>Письмо о «порогах» выхода на рынки СНГ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3C42B8-4BCA-98A8-EDAA-F38B595ACF5C}"/>
                </a:ext>
              </a:extLst>
            </p:cNvPr>
            <p:cNvSpPr txBox="1"/>
            <p:nvPr/>
          </p:nvSpPr>
          <p:spPr>
            <a:xfrm>
              <a:off x="672827" y="5315581"/>
              <a:ext cx="502104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3600">
                  <a:latin typeface="Jost SemiBold" pitchFamily="2" charset="-52"/>
                  <a:ea typeface="Jost SemiBold" pitchFamily="2" charset="-52"/>
                </a:defRPr>
              </a:lvl1pPr>
              <a:lvl2pPr lvl="1">
                <a:defRPr sz="1400"/>
              </a:lvl2pPr>
            </a:lstStyle>
            <a:p>
              <a:pPr algn="l"/>
              <a:r>
                <a:rPr lang="ru-RU" sz="5400" dirty="0">
                  <a:solidFill>
                    <a:srgbClr val="007FB3"/>
                  </a:solidFill>
                  <a:latin typeface="Jost" pitchFamily="2" charset="-52"/>
                  <a:ea typeface="Jost" pitchFamily="2" charset="-52"/>
                </a:rPr>
                <a:t>2</a:t>
              </a:r>
              <a:endParaRPr lang="en-US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endParaRPr>
            </a:p>
          </p:txBody>
        </p:sp>
      </p:grp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3A16A893-5296-6B8D-4F7E-774B7C35597C}"/>
              </a:ext>
            </a:extLst>
          </p:cNvPr>
          <p:cNvCxnSpPr>
            <a:cxnSpLocks/>
          </p:cNvCxnSpPr>
          <p:nvPr/>
        </p:nvCxnSpPr>
        <p:spPr>
          <a:xfrm>
            <a:off x="906461" y="4641460"/>
            <a:ext cx="0" cy="540000"/>
          </a:xfrm>
          <a:prstGeom prst="line">
            <a:avLst/>
          </a:prstGeom>
          <a:ln w="25400" cap="rnd">
            <a:solidFill>
              <a:srgbClr val="007FB3"/>
            </a:solidFill>
            <a:prstDash val="sysDot"/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495CB8B-4242-2F5B-FE61-13E04696F637}"/>
              </a:ext>
            </a:extLst>
          </p:cNvPr>
          <p:cNvGrpSpPr/>
          <p:nvPr/>
        </p:nvGrpSpPr>
        <p:grpSpPr>
          <a:xfrm>
            <a:off x="885825" y="3042713"/>
            <a:ext cx="1417369" cy="776812"/>
            <a:chOff x="885825" y="3042713"/>
            <a:chExt cx="1417369" cy="776812"/>
          </a:xfrm>
        </p:grpSpPr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B440700F-820D-4018-9768-E0CCB0C3DF12}"/>
                </a:ext>
              </a:extLst>
            </p:cNvPr>
            <p:cNvSpPr/>
            <p:nvPr/>
          </p:nvSpPr>
          <p:spPr>
            <a:xfrm>
              <a:off x="885825" y="3081338"/>
              <a:ext cx="1381125" cy="738187"/>
            </a:xfrm>
            <a:custGeom>
              <a:avLst/>
              <a:gdLst>
                <a:gd name="connsiteX0" fmla="*/ 1381125 w 1381125"/>
                <a:gd name="connsiteY0" fmla="*/ 0 h 738187"/>
                <a:gd name="connsiteX1" fmla="*/ 1381125 w 1381125"/>
                <a:gd name="connsiteY1" fmla="*/ 414337 h 738187"/>
                <a:gd name="connsiteX2" fmla="*/ 0 w 1381125"/>
                <a:gd name="connsiteY2" fmla="*/ 414337 h 738187"/>
                <a:gd name="connsiteX3" fmla="*/ 0 w 1381125"/>
                <a:gd name="connsiteY3" fmla="*/ 738187 h 73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738187">
                  <a:moveTo>
                    <a:pt x="1381125" y="0"/>
                  </a:moveTo>
                  <a:lnTo>
                    <a:pt x="1381125" y="414337"/>
                  </a:lnTo>
                  <a:lnTo>
                    <a:pt x="0" y="414337"/>
                  </a:lnTo>
                  <a:lnTo>
                    <a:pt x="0" y="738187"/>
                  </a:lnTo>
                </a:path>
              </a:pathLst>
            </a:custGeom>
            <a:ln w="25400" cap="rnd">
              <a:solidFill>
                <a:srgbClr val="007FB3"/>
              </a:solidFill>
              <a:prstDash val="sysDot"/>
              <a:round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51D2B847-19C2-A4B6-89D3-57560755474E}"/>
                </a:ext>
              </a:extLst>
            </p:cNvPr>
            <p:cNvSpPr/>
            <p:nvPr/>
          </p:nvSpPr>
          <p:spPr>
            <a:xfrm>
              <a:off x="2230706" y="3042713"/>
              <a:ext cx="72488" cy="72488"/>
            </a:xfrm>
            <a:prstGeom prst="ellipse">
              <a:avLst/>
            </a:pr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A2A392CE-E30F-E46B-C26B-6FA7DE75E9EC}"/>
              </a:ext>
            </a:extLst>
          </p:cNvPr>
          <p:cNvGrpSpPr/>
          <p:nvPr/>
        </p:nvGrpSpPr>
        <p:grpSpPr>
          <a:xfrm>
            <a:off x="724148" y="2153916"/>
            <a:ext cx="254318" cy="254318"/>
            <a:chOff x="724148" y="2153916"/>
            <a:chExt cx="254318" cy="254318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D760D26B-8C71-4A82-8843-A2F12084F4E4}"/>
                </a:ext>
              </a:extLst>
            </p:cNvPr>
            <p:cNvSpPr/>
            <p:nvPr/>
          </p:nvSpPr>
          <p:spPr>
            <a:xfrm>
              <a:off x="778736" y="2209258"/>
              <a:ext cx="145143" cy="14514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1F9822BC-949E-B041-370D-1E0974BEE8A2}"/>
                </a:ext>
              </a:extLst>
            </p:cNvPr>
            <p:cNvSpPr/>
            <p:nvPr/>
          </p:nvSpPr>
          <p:spPr>
            <a:xfrm>
              <a:off x="724148" y="2153916"/>
              <a:ext cx="254318" cy="2543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A4EA7422-D083-014A-97CE-F2DEAF24DDED}"/>
              </a:ext>
            </a:extLst>
          </p:cNvPr>
          <p:cNvGrpSpPr/>
          <p:nvPr/>
        </p:nvGrpSpPr>
        <p:grpSpPr>
          <a:xfrm>
            <a:off x="10182643" y="2132065"/>
            <a:ext cx="325385" cy="325385"/>
            <a:chOff x="10182643" y="2132065"/>
            <a:chExt cx="325385" cy="325385"/>
          </a:xfrm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5A0762BC-A57D-F13F-6236-AB4998346494}"/>
                </a:ext>
              </a:extLst>
            </p:cNvPr>
            <p:cNvSpPr/>
            <p:nvPr/>
          </p:nvSpPr>
          <p:spPr>
            <a:xfrm>
              <a:off x="10272765" y="2209258"/>
              <a:ext cx="145143" cy="14514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17A33AD8-19C4-C47F-4EF7-8BCFE3331B0E}"/>
                </a:ext>
              </a:extLst>
            </p:cNvPr>
            <p:cNvSpPr/>
            <p:nvPr/>
          </p:nvSpPr>
          <p:spPr>
            <a:xfrm>
              <a:off x="10182643" y="2132065"/>
              <a:ext cx="325385" cy="325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Овал 42">
            <a:extLst>
              <a:ext uri="{FF2B5EF4-FFF2-40B4-BE49-F238E27FC236}">
                <a16:creationId xmlns:a16="http://schemas.microsoft.com/office/drawing/2014/main" id="{3C62801B-FF25-CEC7-E7B2-5BE9AB89B8C2}"/>
              </a:ext>
            </a:extLst>
          </p:cNvPr>
          <p:cNvSpPr/>
          <p:nvPr/>
        </p:nvSpPr>
        <p:spPr>
          <a:xfrm>
            <a:off x="2206896" y="2209258"/>
            <a:ext cx="145143" cy="145143"/>
          </a:xfrm>
          <a:prstGeom prst="ellipse">
            <a:avLst/>
          </a:prstGeom>
          <a:solidFill>
            <a:srgbClr val="007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BFB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9698A4-F8C2-B5A4-CE06-F2E13D966F54}"/>
              </a:ext>
            </a:extLst>
          </p:cNvPr>
          <p:cNvSpPr txBox="1"/>
          <p:nvPr/>
        </p:nvSpPr>
        <p:spPr>
          <a:xfrm>
            <a:off x="6970652" y="2534636"/>
            <a:ext cx="19655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2000" dirty="0">
                <a:solidFill>
                  <a:srgbClr val="BFBFBF"/>
                </a:solidFill>
              </a:rPr>
              <a:t>Налоговая сл.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8C5D11-B061-B0A7-D210-7808C68D9181}"/>
              </a:ext>
            </a:extLst>
          </p:cNvPr>
          <p:cNvSpPr txBox="1"/>
          <p:nvPr/>
        </p:nvSpPr>
        <p:spPr>
          <a:xfrm>
            <a:off x="4532338" y="2534636"/>
            <a:ext cx="143983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2000" dirty="0" err="1">
                <a:solidFill>
                  <a:srgbClr val="BFBFBF"/>
                </a:solidFill>
              </a:rPr>
              <a:t>ГосДума</a:t>
            </a:r>
            <a:endParaRPr lang="ru-RU" sz="2000" dirty="0">
              <a:solidFill>
                <a:srgbClr val="BFBFBF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7C846C2F-1CCB-C3F5-2B57-39877AE049F9}"/>
              </a:ext>
            </a:extLst>
          </p:cNvPr>
          <p:cNvSpPr/>
          <p:nvPr/>
        </p:nvSpPr>
        <p:spPr>
          <a:xfrm>
            <a:off x="7077260" y="2209258"/>
            <a:ext cx="145143" cy="14514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BFBF"/>
              </a:solidFill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FF52D234-2367-0193-015D-31F13B0F3D99}"/>
              </a:ext>
            </a:extLst>
          </p:cNvPr>
          <p:cNvSpPr/>
          <p:nvPr/>
        </p:nvSpPr>
        <p:spPr>
          <a:xfrm>
            <a:off x="4642078" y="2209258"/>
            <a:ext cx="145143" cy="14514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340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A78EC63A-BFE4-BA1A-B8A9-761FC9D96F5B}"/>
              </a:ext>
            </a:extLst>
          </p:cNvPr>
          <p:cNvGrpSpPr/>
          <p:nvPr/>
        </p:nvGrpSpPr>
        <p:grpSpPr>
          <a:xfrm>
            <a:off x="-1" y="469899"/>
            <a:ext cx="10272768" cy="1348060"/>
            <a:chOff x="-1" y="469899"/>
            <a:chExt cx="10272768" cy="1348060"/>
          </a:xfrm>
        </p:grpSpPr>
        <p:sp>
          <p:nvSpPr>
            <p:cNvPr id="65" name="Блок-схема: ручной ввод 24">
              <a:extLst>
                <a:ext uri="{FF2B5EF4-FFF2-40B4-BE49-F238E27FC236}">
                  <a16:creationId xmlns:a16="http://schemas.microsoft.com/office/drawing/2014/main" id="{41E0AF84-B693-1F83-4F8A-3EA71DC97C97}"/>
                </a:ext>
              </a:extLst>
            </p:cNvPr>
            <p:cNvSpPr/>
            <p:nvPr/>
          </p:nvSpPr>
          <p:spPr>
            <a:xfrm rot="16200000" flipV="1">
              <a:off x="4462353" y="-3992455"/>
              <a:ext cx="1348060" cy="10272768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802 h 8802"/>
                <a:gd name="connsiteX1" fmla="*/ 10000 w 10000"/>
                <a:gd name="connsiteY1" fmla="*/ 0 h 8802"/>
                <a:gd name="connsiteX2" fmla="*/ 10000 w 10000"/>
                <a:gd name="connsiteY2" fmla="*/ 8802 h 8802"/>
                <a:gd name="connsiteX3" fmla="*/ 0 w 10000"/>
                <a:gd name="connsiteY3" fmla="*/ 8802 h 8802"/>
                <a:gd name="connsiteX4" fmla="*/ 0 w 10000"/>
                <a:gd name="connsiteY4" fmla="*/ 802 h 8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8802">
                  <a:moveTo>
                    <a:pt x="0" y="802"/>
                  </a:moveTo>
                  <a:lnTo>
                    <a:pt x="10000" y="0"/>
                  </a:lnTo>
                  <a:lnTo>
                    <a:pt x="10000" y="8802"/>
                  </a:lnTo>
                  <a:lnTo>
                    <a:pt x="0" y="8802"/>
                  </a:lnTo>
                  <a:lnTo>
                    <a:pt x="0" y="802"/>
                  </a:lnTo>
                  <a:close/>
                </a:path>
              </a:pathLst>
            </a:cu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AD7D5541-DC4E-8D37-997C-EE78EAD382EA}"/>
                </a:ext>
              </a:extLst>
            </p:cNvPr>
            <p:cNvSpPr/>
            <p:nvPr/>
          </p:nvSpPr>
          <p:spPr>
            <a:xfrm>
              <a:off x="203200" y="914400"/>
              <a:ext cx="145143" cy="261257"/>
            </a:xfrm>
            <a:prstGeom prst="rect">
              <a:avLst/>
            </a:pr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A966364-3215-75EE-1D3D-2AB855AD69DC}"/>
              </a:ext>
            </a:extLst>
          </p:cNvPr>
          <p:cNvCxnSpPr>
            <a:cxnSpLocks/>
          </p:cNvCxnSpPr>
          <p:nvPr/>
        </p:nvCxnSpPr>
        <p:spPr>
          <a:xfrm>
            <a:off x="-274864" y="2281830"/>
            <a:ext cx="13598978" cy="0"/>
          </a:xfrm>
          <a:prstGeom prst="straightConnector1">
            <a:avLst/>
          </a:prstGeom>
          <a:noFill/>
          <a:ln w="25400" cap="rnd">
            <a:solidFill>
              <a:srgbClr val="303C40"/>
            </a:solidFill>
            <a:prstDash val="sysDot"/>
            <a:round/>
            <a:headEnd type="non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id="{C2078444-E9E7-5238-0F29-FA829C2FA4AD}"/>
              </a:ext>
            </a:extLst>
          </p:cNvPr>
          <p:cNvSpPr/>
          <p:nvPr/>
        </p:nvSpPr>
        <p:spPr>
          <a:xfrm>
            <a:off x="4567101" y="2140894"/>
            <a:ext cx="289782" cy="289782"/>
          </a:xfrm>
          <a:prstGeom prst="ellipse">
            <a:avLst/>
          </a:prstGeom>
          <a:solidFill>
            <a:srgbClr val="007FB3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F5996394-CF6C-253E-8732-29742E851477}"/>
              </a:ext>
            </a:extLst>
          </p:cNvPr>
          <p:cNvSpPr/>
          <p:nvPr/>
        </p:nvSpPr>
        <p:spPr>
          <a:xfrm>
            <a:off x="2134576" y="2140894"/>
            <a:ext cx="289782" cy="289782"/>
          </a:xfrm>
          <a:prstGeom prst="ellipse">
            <a:avLst/>
          </a:prstGeom>
          <a:solidFill>
            <a:srgbClr val="007FB3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71DD04-C59C-8207-196F-9DC9CAB00E90}"/>
              </a:ext>
            </a:extLst>
          </p:cNvPr>
          <p:cNvSpPr txBox="1"/>
          <p:nvPr/>
        </p:nvSpPr>
        <p:spPr>
          <a:xfrm>
            <a:off x="1756682" y="688658"/>
            <a:ext cx="7285718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sz="3600">
                <a:latin typeface="Jost SemiBold" pitchFamily="2" charset="-52"/>
                <a:ea typeface="Jost SemiBold" pitchFamily="2" charset="-52"/>
              </a:defRPr>
            </a:lvl1pPr>
            <a:lvl2pPr lvl="1">
              <a:defRPr sz="1400"/>
            </a:lvl2pPr>
          </a:lstStyle>
          <a:p>
            <a:pPr algn="l"/>
            <a:r>
              <a:rPr lang="ru-RU" dirty="0">
                <a:solidFill>
                  <a:schemeClr val="bg1"/>
                </a:solidFill>
              </a:rPr>
              <a:t>Взаимодействие </a:t>
            </a:r>
          </a:p>
          <a:p>
            <a:pPr algn="l"/>
            <a:r>
              <a:rPr lang="ru-RU" dirty="0">
                <a:solidFill>
                  <a:schemeClr val="bg1"/>
                </a:solidFill>
              </a:rPr>
              <a:t>с государственными органами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A079CB-CF81-BC18-DEC4-EBC435161E61}"/>
              </a:ext>
            </a:extLst>
          </p:cNvPr>
          <p:cNvSpPr txBox="1"/>
          <p:nvPr/>
        </p:nvSpPr>
        <p:spPr>
          <a:xfrm>
            <a:off x="638129" y="2534636"/>
            <a:ext cx="1249635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000">
                <a:solidFill>
                  <a:srgbClr val="BFBFBF"/>
                </a:solidFill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latin typeface="Jost SemiBold" pitchFamily="2" charset="-52"/>
                <a:ea typeface="Jost SemiBold" pitchFamily="2" charset="-52"/>
              </a:rPr>
              <a:t>ЦБ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479784-094D-6DEA-801E-05F58233DA40}"/>
              </a:ext>
            </a:extLst>
          </p:cNvPr>
          <p:cNvSpPr txBox="1"/>
          <p:nvPr/>
        </p:nvSpPr>
        <p:spPr>
          <a:xfrm>
            <a:off x="2031907" y="2534636"/>
            <a:ext cx="2843580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3600" dirty="0" err="1">
                <a:solidFill>
                  <a:schemeClr val="tx1"/>
                </a:solidFill>
              </a:rPr>
              <a:t>МинФин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132CEA-0B66-4A80-E6C7-AE99AFCD43D9}"/>
              </a:ext>
            </a:extLst>
          </p:cNvPr>
          <p:cNvSpPr txBox="1"/>
          <p:nvPr/>
        </p:nvSpPr>
        <p:spPr>
          <a:xfrm>
            <a:off x="4448746" y="2534636"/>
            <a:ext cx="2251528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3600" dirty="0" err="1">
                <a:solidFill>
                  <a:schemeClr val="tx1"/>
                </a:solidFill>
              </a:rPr>
              <a:t>ГосДума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17B31D-CC60-8CE9-46F7-2D825B537C7C}"/>
              </a:ext>
            </a:extLst>
          </p:cNvPr>
          <p:cNvSpPr txBox="1"/>
          <p:nvPr/>
        </p:nvSpPr>
        <p:spPr>
          <a:xfrm>
            <a:off x="10160093" y="2534636"/>
            <a:ext cx="19655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2000">
                <a:solidFill>
                  <a:srgbClr val="BFBFBF"/>
                </a:solidFill>
                <a:latin typeface="Jost" pitchFamily="2" charset="-52"/>
                <a:ea typeface="Jost" pitchFamily="2" charset="-52"/>
              </a:defRPr>
            </a:lvl1pPr>
          </a:lstStyle>
          <a:p>
            <a:r>
              <a:rPr lang="ru-RU" dirty="0">
                <a:latin typeface="Jost SemiBold" pitchFamily="2" charset="-52"/>
                <a:ea typeface="Jost SemiBold" pitchFamily="2" charset="-52"/>
              </a:rPr>
              <a:t>РНПК</a:t>
            </a:r>
          </a:p>
        </p:txBody>
      </p:sp>
      <p:pic>
        <p:nvPicPr>
          <p:cNvPr id="62" name="Рисунок 61" descr="Изображение выглядит как символ, круг, График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804B61B5-0A34-B90F-AFB6-AAA85CF7CB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282" y="665209"/>
            <a:ext cx="889318" cy="889318"/>
          </a:xfrm>
          <a:prstGeom prst="rect">
            <a:avLst/>
          </a:prstGeom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B364595-0F66-E041-4A22-CA0AD128F55E}"/>
              </a:ext>
            </a:extLst>
          </p:cNvPr>
          <p:cNvGrpSpPr/>
          <p:nvPr/>
        </p:nvGrpSpPr>
        <p:grpSpPr>
          <a:xfrm>
            <a:off x="638129" y="3884832"/>
            <a:ext cx="2815568" cy="846386"/>
            <a:chOff x="638129" y="3884832"/>
            <a:chExt cx="2815568" cy="846386"/>
          </a:xfrm>
        </p:grpSpPr>
        <p:sp>
          <p:nvSpPr>
            <p:cNvPr id="18" name="TextBox 3, chunk 1">
              <a:extLst>
                <a:ext uri="{FF2B5EF4-FFF2-40B4-BE49-F238E27FC236}">
                  <a16:creationId xmlns:a16="http://schemas.microsoft.com/office/drawing/2014/main" id="{A025976E-CF24-DBBE-4634-ACCE097600AE}"/>
                </a:ext>
              </a:extLst>
            </p:cNvPr>
            <p:cNvSpPr txBox="1"/>
            <p:nvPr/>
          </p:nvSpPr>
          <p:spPr>
            <a:xfrm>
              <a:off x="1141951" y="3884832"/>
              <a:ext cx="231174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000">
                  <a:latin typeface="Jost" pitchFamily="2" charset="-52"/>
                  <a:ea typeface="Jost" pitchFamily="2" charset="-52"/>
                </a:defRPr>
              </a:lvl1pPr>
            </a:lstStyle>
            <a:p>
              <a:r>
                <a:rPr lang="ru-RU" b="1" dirty="0"/>
                <a:t>Запрос про отмену МСФО</a:t>
              </a:r>
            </a:p>
            <a:p>
              <a:endParaRPr lang="ru-RU" dirty="0">
                <a:latin typeface="Jost SemiBold" pitchFamily="2" charset="-52"/>
                <a:ea typeface="Jost SemiBold" pitchFamily="2" charset="-5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B6AD24-FCA8-9507-E841-1A797EEA77D5}"/>
                </a:ext>
              </a:extLst>
            </p:cNvPr>
            <p:cNvSpPr txBox="1"/>
            <p:nvPr/>
          </p:nvSpPr>
          <p:spPr>
            <a:xfrm>
              <a:off x="638129" y="3886967"/>
              <a:ext cx="502104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3600">
                  <a:latin typeface="Jost SemiBold" pitchFamily="2" charset="-52"/>
                  <a:ea typeface="Jost SemiBold" pitchFamily="2" charset="-52"/>
                </a:defRPr>
              </a:lvl1pPr>
              <a:lvl2pPr lvl="1">
                <a:defRPr sz="1400"/>
              </a:lvl2pPr>
            </a:lstStyle>
            <a:p>
              <a:pPr algn="l"/>
              <a:r>
                <a:rPr lang="ru-RU" sz="5400" dirty="0">
                  <a:solidFill>
                    <a:srgbClr val="007FB3"/>
                  </a:solidFill>
                  <a:latin typeface="Jost" pitchFamily="2" charset="-52"/>
                  <a:ea typeface="Jost" pitchFamily="2" charset="-52"/>
                </a:rPr>
                <a:t>1</a:t>
              </a:r>
              <a:endParaRPr lang="en-US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7027542-AF36-CF6B-DC24-EA288118F5CD}"/>
              </a:ext>
            </a:extLst>
          </p:cNvPr>
          <p:cNvGrpSpPr/>
          <p:nvPr/>
        </p:nvGrpSpPr>
        <p:grpSpPr>
          <a:xfrm>
            <a:off x="4448746" y="3884832"/>
            <a:ext cx="2985373" cy="846386"/>
            <a:chOff x="4448746" y="3884832"/>
            <a:chExt cx="2985373" cy="846386"/>
          </a:xfrm>
        </p:grpSpPr>
        <p:sp>
          <p:nvSpPr>
            <p:cNvPr id="27" name="TextBox 3, chunk 2">
              <a:extLst>
                <a:ext uri="{FF2B5EF4-FFF2-40B4-BE49-F238E27FC236}">
                  <a16:creationId xmlns:a16="http://schemas.microsoft.com/office/drawing/2014/main" id="{9DAC623C-A7A5-A75A-F1CF-5C523F5454A4}"/>
                </a:ext>
              </a:extLst>
            </p:cNvPr>
            <p:cNvSpPr txBox="1"/>
            <p:nvPr/>
          </p:nvSpPr>
          <p:spPr>
            <a:xfrm>
              <a:off x="5006962" y="3884832"/>
              <a:ext cx="2427157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000">
                  <a:latin typeface="Jost" pitchFamily="2" charset="-52"/>
                  <a:ea typeface="Jost" pitchFamily="2" charset="-52"/>
                </a:defRPr>
              </a:lvl1pPr>
            </a:lstStyle>
            <a:p>
              <a:r>
                <a:rPr lang="ru-RU" dirty="0">
                  <a:latin typeface="Jost SemiBold" pitchFamily="2" charset="-52"/>
                  <a:ea typeface="Jost SemiBold" pitchFamily="2" charset="-52"/>
                </a:rPr>
                <a:t>Участие в работе экспертного Совета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3A0B79F-B3D8-F1FA-16B6-685B66754948}"/>
                </a:ext>
              </a:extLst>
            </p:cNvPr>
            <p:cNvSpPr txBox="1"/>
            <p:nvPr/>
          </p:nvSpPr>
          <p:spPr>
            <a:xfrm>
              <a:off x="4448746" y="3886967"/>
              <a:ext cx="502104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3600">
                  <a:latin typeface="Jost SemiBold" pitchFamily="2" charset="-52"/>
                  <a:ea typeface="Jost SemiBold" pitchFamily="2" charset="-52"/>
                </a:defRPr>
              </a:lvl1pPr>
              <a:lvl2pPr lvl="1">
                <a:defRPr sz="1400"/>
              </a:lvl2pPr>
            </a:lstStyle>
            <a:p>
              <a:pPr algn="l"/>
              <a:r>
                <a:rPr lang="ru-RU" sz="5400" dirty="0">
                  <a:solidFill>
                    <a:srgbClr val="007FB3"/>
                  </a:solidFill>
                  <a:latin typeface="Jost" pitchFamily="2" charset="-52"/>
                  <a:ea typeface="Jost" pitchFamily="2" charset="-52"/>
                </a:rPr>
                <a:t>3</a:t>
              </a:r>
              <a:endParaRPr lang="en-US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F4DB236-CA6C-29E7-2A70-AE27BA227662}"/>
              </a:ext>
            </a:extLst>
          </p:cNvPr>
          <p:cNvGrpSpPr/>
          <p:nvPr/>
        </p:nvGrpSpPr>
        <p:grpSpPr>
          <a:xfrm>
            <a:off x="672827" y="5315581"/>
            <a:ext cx="3238773" cy="850169"/>
            <a:chOff x="672827" y="5315581"/>
            <a:chExt cx="3238773" cy="850169"/>
          </a:xfrm>
        </p:grpSpPr>
        <p:sp>
          <p:nvSpPr>
            <p:cNvPr id="29" name="TextBox 3, chunk 4">
              <a:extLst>
                <a:ext uri="{FF2B5EF4-FFF2-40B4-BE49-F238E27FC236}">
                  <a16:creationId xmlns:a16="http://schemas.microsoft.com/office/drawing/2014/main" id="{4CEB0B11-6612-8A4E-9924-6E8D6A3FD34A}"/>
                </a:ext>
              </a:extLst>
            </p:cNvPr>
            <p:cNvSpPr txBox="1"/>
            <p:nvPr/>
          </p:nvSpPr>
          <p:spPr>
            <a:xfrm>
              <a:off x="1196166" y="5319364"/>
              <a:ext cx="2715434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lnSpc>
                  <a:spcPct val="80000"/>
                </a:lnSpc>
                <a:defRPr sz="2000">
                  <a:latin typeface="Jost SemiBold" pitchFamily="2" charset="-52"/>
                  <a:ea typeface="Jost SemiBold" pitchFamily="2" charset="-52"/>
                </a:defRPr>
              </a:lvl1pPr>
            </a:lstStyle>
            <a:p>
              <a:r>
                <a:rPr lang="ru-RU" dirty="0">
                  <a:latin typeface="Jost SemiBold" pitchFamily="2" charset="-52"/>
                  <a:ea typeface="Jost SemiBold" pitchFamily="2" charset="-52"/>
                </a:rPr>
                <a:t>Письмо о «порогах» выхода на рынки СНГ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3C42B8-4BCA-98A8-EDAA-F38B595ACF5C}"/>
                </a:ext>
              </a:extLst>
            </p:cNvPr>
            <p:cNvSpPr txBox="1"/>
            <p:nvPr/>
          </p:nvSpPr>
          <p:spPr>
            <a:xfrm>
              <a:off x="672827" y="5315581"/>
              <a:ext cx="502104" cy="798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lnSpc>
                  <a:spcPct val="80000"/>
                </a:lnSpc>
                <a:defRPr sz="3600">
                  <a:latin typeface="Jost SemiBold" pitchFamily="2" charset="-52"/>
                  <a:ea typeface="Jost SemiBold" pitchFamily="2" charset="-52"/>
                </a:defRPr>
              </a:lvl1pPr>
              <a:lvl2pPr lvl="1">
                <a:defRPr sz="1400"/>
              </a:lvl2pPr>
            </a:lstStyle>
            <a:p>
              <a:pPr algn="l"/>
              <a:r>
                <a:rPr lang="ru-RU" sz="5400" dirty="0">
                  <a:solidFill>
                    <a:srgbClr val="007FB3"/>
                  </a:solidFill>
                  <a:latin typeface="Jost" pitchFamily="2" charset="-52"/>
                  <a:ea typeface="Jost" pitchFamily="2" charset="-52"/>
                </a:rPr>
                <a:t>2</a:t>
              </a:r>
              <a:endParaRPr lang="en-US" sz="5400" dirty="0">
                <a:solidFill>
                  <a:srgbClr val="007FB3"/>
                </a:solidFill>
                <a:latin typeface="Jost" pitchFamily="2" charset="-52"/>
                <a:ea typeface="Jost" pitchFamily="2" charset="-52"/>
              </a:endParaRPr>
            </a:p>
          </p:txBody>
        </p:sp>
      </p:grp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3A16A893-5296-6B8D-4F7E-774B7C35597C}"/>
              </a:ext>
            </a:extLst>
          </p:cNvPr>
          <p:cNvCxnSpPr>
            <a:cxnSpLocks/>
          </p:cNvCxnSpPr>
          <p:nvPr/>
        </p:nvCxnSpPr>
        <p:spPr>
          <a:xfrm>
            <a:off x="906461" y="4641460"/>
            <a:ext cx="0" cy="540000"/>
          </a:xfrm>
          <a:prstGeom prst="line">
            <a:avLst/>
          </a:prstGeom>
          <a:ln w="25400" cap="rnd">
            <a:solidFill>
              <a:srgbClr val="007FB3"/>
            </a:solidFill>
            <a:prstDash val="sysDot"/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41ED32D4-AFDB-A518-B787-5145C7F6CF7A}"/>
              </a:ext>
            </a:extLst>
          </p:cNvPr>
          <p:cNvCxnSpPr>
            <a:cxnSpLocks/>
          </p:cNvCxnSpPr>
          <p:nvPr/>
        </p:nvCxnSpPr>
        <p:spPr>
          <a:xfrm>
            <a:off x="4711992" y="3097867"/>
            <a:ext cx="0" cy="718483"/>
          </a:xfrm>
          <a:prstGeom prst="line">
            <a:avLst/>
          </a:prstGeom>
          <a:ln w="25400" cap="rnd">
            <a:solidFill>
              <a:srgbClr val="007FB3"/>
            </a:solidFill>
            <a:prstDash val="sysDot"/>
            <a:round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495CB8B-4242-2F5B-FE61-13E04696F637}"/>
              </a:ext>
            </a:extLst>
          </p:cNvPr>
          <p:cNvGrpSpPr/>
          <p:nvPr/>
        </p:nvGrpSpPr>
        <p:grpSpPr>
          <a:xfrm>
            <a:off x="885825" y="3042713"/>
            <a:ext cx="1417369" cy="776812"/>
            <a:chOff x="885825" y="3042713"/>
            <a:chExt cx="1417369" cy="776812"/>
          </a:xfrm>
        </p:grpSpPr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B440700F-820D-4018-9768-E0CCB0C3DF12}"/>
                </a:ext>
              </a:extLst>
            </p:cNvPr>
            <p:cNvSpPr/>
            <p:nvPr/>
          </p:nvSpPr>
          <p:spPr>
            <a:xfrm>
              <a:off x="885825" y="3081338"/>
              <a:ext cx="1381125" cy="738187"/>
            </a:xfrm>
            <a:custGeom>
              <a:avLst/>
              <a:gdLst>
                <a:gd name="connsiteX0" fmla="*/ 1381125 w 1381125"/>
                <a:gd name="connsiteY0" fmla="*/ 0 h 738187"/>
                <a:gd name="connsiteX1" fmla="*/ 1381125 w 1381125"/>
                <a:gd name="connsiteY1" fmla="*/ 414337 h 738187"/>
                <a:gd name="connsiteX2" fmla="*/ 0 w 1381125"/>
                <a:gd name="connsiteY2" fmla="*/ 414337 h 738187"/>
                <a:gd name="connsiteX3" fmla="*/ 0 w 1381125"/>
                <a:gd name="connsiteY3" fmla="*/ 738187 h 738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1125" h="738187">
                  <a:moveTo>
                    <a:pt x="1381125" y="0"/>
                  </a:moveTo>
                  <a:lnTo>
                    <a:pt x="1381125" y="414337"/>
                  </a:lnTo>
                  <a:lnTo>
                    <a:pt x="0" y="414337"/>
                  </a:lnTo>
                  <a:lnTo>
                    <a:pt x="0" y="738187"/>
                  </a:lnTo>
                </a:path>
              </a:pathLst>
            </a:custGeom>
            <a:ln w="25400" cap="rnd">
              <a:solidFill>
                <a:srgbClr val="007FB3"/>
              </a:solidFill>
              <a:prstDash val="sysDot"/>
              <a:round/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>
              <a:extLst>
                <a:ext uri="{FF2B5EF4-FFF2-40B4-BE49-F238E27FC236}">
                  <a16:creationId xmlns:a16="http://schemas.microsoft.com/office/drawing/2014/main" id="{51D2B847-19C2-A4B6-89D3-57560755474E}"/>
                </a:ext>
              </a:extLst>
            </p:cNvPr>
            <p:cNvSpPr/>
            <p:nvPr/>
          </p:nvSpPr>
          <p:spPr>
            <a:xfrm>
              <a:off x="2230706" y="3042713"/>
              <a:ext cx="72488" cy="72488"/>
            </a:xfrm>
            <a:prstGeom prst="ellipse">
              <a:avLst/>
            </a:prstGeom>
            <a:solidFill>
              <a:srgbClr val="007F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A2A392CE-E30F-E46B-C26B-6FA7DE75E9EC}"/>
              </a:ext>
            </a:extLst>
          </p:cNvPr>
          <p:cNvGrpSpPr/>
          <p:nvPr/>
        </p:nvGrpSpPr>
        <p:grpSpPr>
          <a:xfrm>
            <a:off x="724148" y="2153916"/>
            <a:ext cx="254318" cy="254318"/>
            <a:chOff x="724148" y="2153916"/>
            <a:chExt cx="254318" cy="254318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D760D26B-8C71-4A82-8843-A2F12084F4E4}"/>
                </a:ext>
              </a:extLst>
            </p:cNvPr>
            <p:cNvSpPr/>
            <p:nvPr/>
          </p:nvSpPr>
          <p:spPr>
            <a:xfrm>
              <a:off x="778736" y="2209258"/>
              <a:ext cx="145143" cy="14514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1F9822BC-949E-B041-370D-1E0974BEE8A2}"/>
                </a:ext>
              </a:extLst>
            </p:cNvPr>
            <p:cNvSpPr/>
            <p:nvPr/>
          </p:nvSpPr>
          <p:spPr>
            <a:xfrm>
              <a:off x="724148" y="2153916"/>
              <a:ext cx="254318" cy="25431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A4EA7422-D083-014A-97CE-F2DEAF24DDED}"/>
              </a:ext>
            </a:extLst>
          </p:cNvPr>
          <p:cNvGrpSpPr/>
          <p:nvPr/>
        </p:nvGrpSpPr>
        <p:grpSpPr>
          <a:xfrm>
            <a:off x="10182643" y="2132065"/>
            <a:ext cx="325385" cy="325385"/>
            <a:chOff x="10182643" y="2132065"/>
            <a:chExt cx="325385" cy="325385"/>
          </a:xfrm>
        </p:grpSpPr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5A0762BC-A57D-F13F-6236-AB4998346494}"/>
                </a:ext>
              </a:extLst>
            </p:cNvPr>
            <p:cNvSpPr/>
            <p:nvPr/>
          </p:nvSpPr>
          <p:spPr>
            <a:xfrm>
              <a:off x="10272765" y="2209258"/>
              <a:ext cx="145143" cy="145143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17A33AD8-19C4-C47F-4EF7-8BCFE3331B0E}"/>
                </a:ext>
              </a:extLst>
            </p:cNvPr>
            <p:cNvSpPr/>
            <p:nvPr/>
          </p:nvSpPr>
          <p:spPr>
            <a:xfrm>
              <a:off x="10182643" y="2132065"/>
              <a:ext cx="325385" cy="3253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3" name="Овал 42">
            <a:extLst>
              <a:ext uri="{FF2B5EF4-FFF2-40B4-BE49-F238E27FC236}">
                <a16:creationId xmlns:a16="http://schemas.microsoft.com/office/drawing/2014/main" id="{3C62801B-FF25-CEC7-E7B2-5BE9AB89B8C2}"/>
              </a:ext>
            </a:extLst>
          </p:cNvPr>
          <p:cNvSpPr/>
          <p:nvPr/>
        </p:nvSpPr>
        <p:spPr>
          <a:xfrm>
            <a:off x="2206896" y="2209258"/>
            <a:ext cx="145143" cy="145143"/>
          </a:xfrm>
          <a:prstGeom prst="ellipse">
            <a:avLst/>
          </a:prstGeom>
          <a:solidFill>
            <a:srgbClr val="007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BFBF"/>
              </a:solidFill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648B195A-CB84-78E0-7141-B558F97BEFA8}"/>
              </a:ext>
            </a:extLst>
          </p:cNvPr>
          <p:cNvSpPr/>
          <p:nvPr/>
        </p:nvSpPr>
        <p:spPr>
          <a:xfrm>
            <a:off x="4642078" y="2209258"/>
            <a:ext cx="145143" cy="145143"/>
          </a:xfrm>
          <a:prstGeom prst="ellipse">
            <a:avLst/>
          </a:prstGeom>
          <a:solidFill>
            <a:srgbClr val="007F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9C2709-53C1-36C3-3709-663AF3E7DB48}"/>
              </a:ext>
            </a:extLst>
          </p:cNvPr>
          <p:cNvSpPr txBox="1"/>
          <p:nvPr/>
        </p:nvSpPr>
        <p:spPr>
          <a:xfrm>
            <a:off x="6970652" y="2534636"/>
            <a:ext cx="196559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6600">
                <a:solidFill>
                  <a:schemeClr val="bg1"/>
                </a:solidFill>
                <a:latin typeface="Jost SemiBold" pitchFamily="2" charset="-52"/>
                <a:ea typeface="Jost SemiBold" pitchFamily="2" charset="-52"/>
              </a:defRPr>
            </a:lvl1pPr>
          </a:lstStyle>
          <a:p>
            <a:r>
              <a:rPr lang="ru-RU" sz="2000" dirty="0">
                <a:solidFill>
                  <a:srgbClr val="BFBFBF"/>
                </a:solidFill>
              </a:rPr>
              <a:t>Налоговая сл.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AAA824A3-855C-532E-57A1-62EA146F4C1A}"/>
              </a:ext>
            </a:extLst>
          </p:cNvPr>
          <p:cNvSpPr/>
          <p:nvPr/>
        </p:nvSpPr>
        <p:spPr>
          <a:xfrm>
            <a:off x="7077260" y="2209258"/>
            <a:ext cx="145143" cy="145143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996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</TotalTime>
  <Words>738</Words>
  <Application>Microsoft Office PowerPoint</Application>
  <PresentationFormat>Широкоэкранный</PresentationFormat>
  <Paragraphs>264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Calibri</vt:lpstr>
      <vt:lpstr>Jost</vt:lpstr>
      <vt:lpstr>Jost SemiBold</vt:lpstr>
      <vt:lpstr>Calibri Light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a3642</dc:creator>
  <cp:lastModifiedBy>Сергей Буйвидович</cp:lastModifiedBy>
  <cp:revision>125</cp:revision>
  <dcterms:created xsi:type="dcterms:W3CDTF">2023-03-28T15:05:10Z</dcterms:created>
  <dcterms:modified xsi:type="dcterms:W3CDTF">2023-06-05T11:10:49Z</dcterms:modified>
</cp:coreProperties>
</file>