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1" r:id="rId1"/>
  </p:sldMasterIdLst>
  <p:notesMasterIdLst>
    <p:notesMasterId r:id="rId19"/>
  </p:notesMasterIdLst>
  <p:handoutMasterIdLst>
    <p:handoutMasterId r:id="rId20"/>
  </p:handoutMasterIdLst>
  <p:sldIdLst>
    <p:sldId id="416" r:id="rId2"/>
    <p:sldId id="337" r:id="rId3"/>
    <p:sldId id="429" r:id="rId4"/>
    <p:sldId id="430" r:id="rId5"/>
    <p:sldId id="431" r:id="rId6"/>
    <p:sldId id="409" r:id="rId7"/>
    <p:sldId id="432" r:id="rId8"/>
    <p:sldId id="434" r:id="rId9"/>
    <p:sldId id="422" r:id="rId10"/>
    <p:sldId id="423" r:id="rId11"/>
    <p:sldId id="433" r:id="rId12"/>
    <p:sldId id="424" r:id="rId13"/>
    <p:sldId id="425" r:id="rId14"/>
    <p:sldId id="426" r:id="rId15"/>
    <p:sldId id="427" r:id="rId16"/>
    <p:sldId id="428" r:id="rId17"/>
    <p:sldId id="394" r:id="rId18"/>
  </p:sldIdLst>
  <p:sldSz cx="10080625" cy="7559675"/>
  <p:notesSz cx="6865938" cy="99980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4442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76" autoAdjust="0"/>
    <p:restoredTop sz="94660" autoAdjust="0"/>
  </p:normalViewPr>
  <p:slideViewPr>
    <p:cSldViewPr>
      <p:cViewPr varScale="1">
        <p:scale>
          <a:sx n="66" d="100"/>
          <a:sy n="66" d="100"/>
        </p:scale>
        <p:origin x="1488" y="78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237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2850" y="-90"/>
      </p:cViewPr>
      <p:guideLst>
        <p:guide orient="horz" pos="3149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0;&#1083;&#1077;&#1082;&#1089;&#1072;&#1085;&#1076;&#1088;\Desktop\&#1056;&#1072;&#1073;&#1086;&#1090;&#1072;\&#1054;&#1073;&#1079;&#1086;&#1088;&#1099;%20&#1088;&#1099;&#1085;&#1082;&#1072;\&#1048;&#1090;&#1086;&#1075;&#1080;%202%20&#1082;&#1074;&#1072;&#1088;&#1090;&#1072;&#1083;&#1072;\&#1080;&#1089;&#1093;&#1086;&#1076;&#1085;&#1099;&#1077;%20&#1076;&#1072;&#1085;&#1085;&#1099;&#107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0;&#1083;&#1077;&#1082;&#1089;&#1072;&#1085;&#1076;&#1088;\Desktop\&#1056;&#1072;&#1073;&#1086;&#1090;&#1072;\&#1054;&#1073;&#1079;&#1086;&#1088;&#1099;%20&#1088;&#1099;&#1085;&#1082;&#1072;\&#1048;&#1090;&#1086;&#1075;&#1080;%202%20&#1082;&#1074;&#1072;&#1088;&#1090;&#1072;&#1083;&#1072;\&#1080;&#1089;&#1093;&#1086;&#1076;&#1085;&#1099;&#1077;%20&#1076;&#1072;&#1085;&#1085;&#1099;&#1077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0;&#1083;&#1077;&#1082;&#1089;&#1072;&#1085;&#1076;&#1088;\Desktop\&#1056;&#1072;&#1073;&#1086;&#1090;&#1072;\&#1054;&#1073;&#1079;&#1086;&#1088;&#1099;%20&#1088;&#1099;&#1085;&#1082;&#1072;\&#1048;&#1090;&#1086;&#1075;&#1080;%202%20&#1082;&#1074;&#1072;&#1088;&#1090;&#1072;&#1083;&#1072;\&#1080;&#1089;&#1093;&#1086;&#1076;&#1085;&#1099;&#1077;%20&#1076;&#1072;&#1085;&#1085;&#1099;&#1077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36kra\Desktop\&#1056;&#1072;&#1073;&#1086;&#1090;&#1072;\9%20&#1084;&#1077;&#1089;\v1\&#1080;&#1089;&#1093;&#1086;&#1076;&#1085;&#1099;&#1077;%20&#1076;&#1072;&#1085;&#1085;&#1099;&#1077;%20v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36kra\Desktop\&#1056;&#1072;&#1073;&#1086;&#1090;&#1072;\9%20&#1084;&#1077;&#1089;\v1\&#1080;&#1089;&#1093;&#1086;&#1076;&#1085;&#1099;&#1077;%20&#1076;&#1072;&#1085;&#1085;&#1099;&#1077;%20v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36kra\Desktop\&#1056;&#1072;&#1073;&#1086;&#1090;&#1072;\9%20&#1084;&#1077;&#1089;\v1\&#1080;&#1089;&#1093;&#1086;&#1076;&#1085;&#1099;&#1077;%20&#1076;&#1072;&#1085;&#1085;&#1099;&#1077;%20v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36kra\Desktop\&#1056;&#1072;&#1073;&#1086;&#1090;&#1072;\9%20&#1084;&#1077;&#1089;\v1\&#1080;&#1089;&#1093;&#1086;&#1076;&#1085;&#1099;&#1077;%20&#1076;&#1072;&#1085;&#1085;&#1099;&#1077;%20v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36kra\Desktop\&#1056;&#1072;&#1073;&#1086;&#1090;&#1072;\9%20&#1084;&#1077;&#1089;\v1\&#1080;&#1089;&#1093;&#1086;&#1076;&#1085;&#1099;&#1077;%20&#1076;&#1072;&#1085;&#1085;&#1099;&#1077;%20v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36kra\Desktop\&#1056;&#1072;&#1073;&#1086;&#1090;&#1072;\9%20&#1084;&#1077;&#1089;\v1\&#1080;&#1089;&#1093;&#1086;&#1076;&#1085;&#1099;&#1077;%20&#1076;&#1072;&#1085;&#1085;&#1099;&#1077;%20v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0;&#1083;&#1077;&#1082;&#1089;&#1072;&#1085;&#1076;&#1088;\Desktop\&#1056;&#1072;&#1073;&#1086;&#1090;&#1072;\&#1054;&#1073;&#1079;&#1086;&#1088;&#1099;%20&#1088;&#1099;&#1085;&#1082;&#1072;\&#1048;&#1090;&#1086;&#1075;&#1080;%202%20&#1082;&#1074;&#1072;&#1088;&#1090;&#1072;&#1083;&#1072;\&#1080;&#1089;&#1093;&#1086;&#1076;&#1085;&#1099;&#1077;%20&#1076;&#1072;&#1085;&#1085;&#1099;&#1077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36kra\Desktop\&#1056;&#1072;&#1073;&#1086;&#1090;&#1072;\9%20&#1084;&#1077;&#1089;\v1\&#1080;&#1089;&#1093;&#1086;&#1076;&#1085;&#1099;&#1077;%20&#1076;&#1072;&#1085;&#1085;&#1099;&#1077;%20v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36kra\Desktop\&#1056;&#1072;&#1073;&#1086;&#1090;&#1072;\9%20&#1084;&#1077;&#1089;\v1\&#1080;&#1089;&#1093;&#1086;&#1076;&#1085;&#1099;&#1077;%20&#1076;&#1072;&#1085;&#1085;&#1099;&#1077;%20v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36kra\Desktop\&#1056;&#1072;&#1073;&#1086;&#1090;&#1072;\9%20&#1084;&#1077;&#1089;\v1\&#1080;&#1089;&#1093;&#1086;&#1076;&#1085;&#1099;&#1077;%20&#1076;&#1072;&#1085;&#1085;&#1099;&#1077;%20v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Вклад отдельных отраслей в общую динамику сборов за 2 квартал 2016 г., млрд. руб.</a:t>
            </a:r>
          </a:p>
        </c:rich>
      </c:tx>
      <c:layout>
        <c:manualLayout>
          <c:xMode val="edge"/>
          <c:yMode val="edge"/>
          <c:x val="0.11456201194217591"/>
          <c:y val="2.71337324460863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'Рынок-Сборы 2Q 2016'!$B$47</c:f>
              <c:strCache>
                <c:ptCount val="1"/>
                <c:pt idx="0">
                  <c:v>Прирост абсолютный, млрд. руб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0.129629629629629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12-4BBB-8E12-EA4A15CA7BDF}"/>
                </c:ext>
              </c:extLst>
            </c:dLbl>
            <c:dLbl>
              <c:idx val="6"/>
              <c:layout>
                <c:manualLayout>
                  <c:x val="-3.9832285115303991E-2"/>
                  <c:y val="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12-4BBB-8E12-EA4A15CA7B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'Рынок-Сборы 2Q 2016'!$A$48:$A$56</c:f>
              <c:strCache>
                <c:ptCount val="9"/>
                <c:pt idx="0">
                  <c:v>ОСАГО</c:v>
                </c:pt>
                <c:pt idx="1">
                  <c:v>КАСКО</c:v>
                </c:pt>
                <c:pt idx="2">
                  <c:v>Имущество ФЛ</c:v>
                </c:pt>
                <c:pt idx="3">
                  <c:v>Имущество ЮЛ</c:v>
                </c:pt>
                <c:pt idx="4">
                  <c:v>Ответствнность</c:v>
                </c:pt>
                <c:pt idx="5">
                  <c:v>НС</c:v>
                </c:pt>
                <c:pt idx="6">
                  <c:v>Жизнь</c:v>
                </c:pt>
                <c:pt idx="7">
                  <c:v>ОПО</c:v>
                </c:pt>
                <c:pt idx="8">
                  <c:v>ДМС</c:v>
                </c:pt>
              </c:strCache>
            </c:strRef>
          </c:cat>
          <c:val>
            <c:numRef>
              <c:f>'Рынок-Сборы 2Q 2016'!$B$48:$B$56</c:f>
              <c:numCache>
                <c:formatCode>#,##0.0</c:formatCode>
                <c:ptCount val="9"/>
                <c:pt idx="0">
                  <c:v>6.8502399999999852</c:v>
                </c:pt>
                <c:pt idx="1">
                  <c:v>-3.8941120000000069</c:v>
                </c:pt>
                <c:pt idx="2">
                  <c:v>1.2158349999999962</c:v>
                </c:pt>
                <c:pt idx="3">
                  <c:v>4.8841539999999979</c:v>
                </c:pt>
                <c:pt idx="4">
                  <c:v>0.41601999999999972</c:v>
                </c:pt>
                <c:pt idx="5">
                  <c:v>6.5618179999999944</c:v>
                </c:pt>
                <c:pt idx="6">
                  <c:v>17.432190999999992</c:v>
                </c:pt>
                <c:pt idx="7">
                  <c:v>-0.9965959999999997</c:v>
                </c:pt>
                <c:pt idx="8">
                  <c:v>1.0196039999999866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12-4BBB-8E12-EA4A15CA7B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621248"/>
        <c:axId val="111622784"/>
      </c:barChart>
      <c:lineChart>
        <c:grouping val="standard"/>
        <c:varyColors val="0"/>
        <c:ser>
          <c:idx val="1"/>
          <c:order val="1"/>
          <c:tx>
            <c:strRef>
              <c:f>'Рынок-Сборы 2Q 2016'!$C$47</c:f>
              <c:strCache>
                <c:ptCount val="1"/>
                <c:pt idx="0">
                  <c:v>Прирост относительный, 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'Рынок-Сборы 2Q 2016'!$A$48:$A$56</c:f>
              <c:strCache>
                <c:ptCount val="9"/>
                <c:pt idx="0">
                  <c:v>ОСАГО</c:v>
                </c:pt>
                <c:pt idx="1">
                  <c:v>КАСКО</c:v>
                </c:pt>
                <c:pt idx="2">
                  <c:v>Имущество ФЛ</c:v>
                </c:pt>
                <c:pt idx="3">
                  <c:v>Имущество ЮЛ</c:v>
                </c:pt>
                <c:pt idx="4">
                  <c:v>Ответствнность</c:v>
                </c:pt>
                <c:pt idx="5">
                  <c:v>НС</c:v>
                </c:pt>
                <c:pt idx="6">
                  <c:v>Жизнь</c:v>
                </c:pt>
                <c:pt idx="7">
                  <c:v>ОПО</c:v>
                </c:pt>
                <c:pt idx="8">
                  <c:v>ДМС</c:v>
                </c:pt>
              </c:strCache>
            </c:strRef>
          </c:cat>
          <c:val>
            <c:numRef>
              <c:f>'Рынок-Сборы 2Q 2016'!$C$48:$C$56</c:f>
              <c:numCache>
                <c:formatCode>0.0%</c:formatCode>
                <c:ptCount val="9"/>
                <c:pt idx="0">
                  <c:v>0.11975833719154341</c:v>
                </c:pt>
                <c:pt idx="1">
                  <c:v>-8.2626519226493889E-2</c:v>
                </c:pt>
                <c:pt idx="2">
                  <c:v>0.11055148947886144</c:v>
                </c:pt>
                <c:pt idx="3">
                  <c:v>0.2128505004225934</c:v>
                </c:pt>
                <c:pt idx="4">
                  <c:v>5.7682783237967161E-2</c:v>
                </c:pt>
                <c:pt idx="5">
                  <c:v>0.30680479842547992</c:v>
                </c:pt>
                <c:pt idx="6">
                  <c:v>0.58126911478138599</c:v>
                </c:pt>
                <c:pt idx="7">
                  <c:v>-0.5504075605956088</c:v>
                </c:pt>
                <c:pt idx="8">
                  <c:v>3.5894715396966037E-2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512-4BBB-8E12-EA4A15CA7B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626112"/>
        <c:axId val="111624576"/>
      </c:lineChart>
      <c:catAx>
        <c:axId val="11162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622784"/>
        <c:crosses val="autoZero"/>
        <c:auto val="1"/>
        <c:lblAlgn val="ctr"/>
        <c:lblOffset val="100"/>
        <c:noMultiLvlLbl val="0"/>
      </c:catAx>
      <c:valAx>
        <c:axId val="11162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621248"/>
        <c:crosses val="autoZero"/>
        <c:crossBetween val="between"/>
      </c:valAx>
      <c:valAx>
        <c:axId val="111624576"/>
        <c:scaling>
          <c:orientation val="minMax"/>
          <c:max val="1"/>
          <c:min val="-8"/>
        </c:scaling>
        <c:delete val="0"/>
        <c:axPos val="r"/>
        <c:numFmt formatCode="0.0%" sourceLinked="1"/>
        <c:majorTickMark val="out"/>
        <c:minorTickMark val="none"/>
        <c:tickLblPos val="nextTo"/>
        <c:spPr>
          <a:solidFill>
            <a:sysClr val="window" lastClr="FFFFFF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626112"/>
        <c:crosses val="max"/>
        <c:crossBetween val="between"/>
      </c:valAx>
      <c:catAx>
        <c:axId val="111626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16245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Структура каналов продаж</a:t>
            </a:r>
            <a:r>
              <a:rPr lang="ru-RU" baseline="0"/>
              <a:t> </a:t>
            </a:r>
            <a:endParaRPr lang="ru-RU"/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4816881815493613E-2"/>
          <c:y val="8.8322979118766909E-2"/>
          <c:w val="0.79372909598453334"/>
          <c:h val="0.853766776857278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'Рынок-Структура премий'!$A$24</c:f>
              <c:strCache>
                <c:ptCount val="1"/>
                <c:pt idx="0">
                  <c:v>Доля автосалонов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'Рынок-Структура премий'!$B$23:$F$23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 кв 2016</c:v>
                </c:pt>
              </c:strCache>
            </c:strRef>
          </c:cat>
          <c:val>
            <c:numRef>
              <c:f>'Рынок-Структура премий'!$B$24:$F$24</c:f>
              <c:numCache>
                <c:formatCode>0.0%</c:formatCode>
                <c:ptCount val="5"/>
                <c:pt idx="0">
                  <c:v>9.3073737643793633E-2</c:v>
                </c:pt>
                <c:pt idx="1">
                  <c:v>0.10975680432399634</c:v>
                </c:pt>
                <c:pt idx="2">
                  <c:v>0.11369033394616757</c:v>
                </c:pt>
                <c:pt idx="3">
                  <c:v>9.2897641104967663E-2</c:v>
                </c:pt>
                <c:pt idx="4">
                  <c:v>6.7381708029482304E-2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13-4E53-AFFF-D1D7EC1302AF}"/>
            </c:ext>
          </c:extLst>
        </c:ser>
        <c:ser>
          <c:idx val="1"/>
          <c:order val="1"/>
          <c:tx>
            <c:strRef>
              <c:f>'Рынок-Структура премий'!$A$25</c:f>
              <c:strCache>
                <c:ptCount val="1"/>
                <c:pt idx="0">
                  <c:v>Доля банкострахования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'Рынок-Структура премий'!$B$23:$F$23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 кв 2016</c:v>
                </c:pt>
              </c:strCache>
            </c:strRef>
          </c:cat>
          <c:val>
            <c:numRef>
              <c:f>'Рынок-Структура премий'!$B$25:$F$25</c:f>
              <c:numCache>
                <c:formatCode>0.0%</c:formatCode>
                <c:ptCount val="5"/>
                <c:pt idx="0">
                  <c:v>0.20408399610288336</c:v>
                </c:pt>
                <c:pt idx="1">
                  <c:v>0.23384735408313786</c:v>
                </c:pt>
                <c:pt idx="2">
                  <c:v>0.24399571052478608</c:v>
                </c:pt>
                <c:pt idx="3">
                  <c:v>0.25797678384822142</c:v>
                </c:pt>
                <c:pt idx="4">
                  <c:v>0.31558127913324641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13-4E53-AFFF-D1D7EC1302AF}"/>
            </c:ext>
          </c:extLst>
        </c:ser>
        <c:ser>
          <c:idx val="2"/>
          <c:order val="2"/>
          <c:tx>
            <c:strRef>
              <c:f>'Рынок-Структура премий'!$A$26</c:f>
              <c:strCache>
                <c:ptCount val="1"/>
                <c:pt idx="0">
                  <c:v>Доля страховых брокеров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'Рынок-Структура премий'!$B$23:$F$23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 кв 2016</c:v>
                </c:pt>
              </c:strCache>
            </c:strRef>
          </c:cat>
          <c:val>
            <c:numRef>
              <c:f>'Рынок-Структура премий'!$B$26:$F$26</c:f>
              <c:numCache>
                <c:formatCode>0.0%</c:formatCode>
                <c:ptCount val="5"/>
                <c:pt idx="0">
                  <c:v>5.9044971545235997E-2</c:v>
                </c:pt>
                <c:pt idx="1">
                  <c:v>4.0749465491564135E-2</c:v>
                </c:pt>
                <c:pt idx="2">
                  <c:v>3.964822429730773E-2</c:v>
                </c:pt>
                <c:pt idx="3">
                  <c:v>3.9096809225171551E-2</c:v>
                </c:pt>
                <c:pt idx="4">
                  <c:v>4.5799327737529372E-2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13-4E53-AFFF-D1D7EC1302AF}"/>
            </c:ext>
          </c:extLst>
        </c:ser>
        <c:ser>
          <c:idx val="3"/>
          <c:order val="3"/>
          <c:tx>
            <c:strRef>
              <c:f>'Рынок-Структура премий'!$A$27</c:f>
              <c:strCache>
                <c:ptCount val="1"/>
                <c:pt idx="0">
                  <c:v>Доля других юридических лиц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'Рынок-Структура премий'!$B$23:$F$23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 кв 2016</c:v>
                </c:pt>
              </c:strCache>
            </c:strRef>
          </c:cat>
          <c:val>
            <c:numRef>
              <c:f>'Рынок-Структура премий'!$B$27:$F$27</c:f>
              <c:numCache>
                <c:formatCode>0.0%</c:formatCode>
                <c:ptCount val="5"/>
                <c:pt idx="0">
                  <c:v>0.18322366492471487</c:v>
                </c:pt>
                <c:pt idx="1">
                  <c:v>0.16430234440138863</c:v>
                </c:pt>
                <c:pt idx="2">
                  <c:v>0.17086009059963936</c:v>
                </c:pt>
                <c:pt idx="3">
                  <c:v>0.15349258310744734</c:v>
                </c:pt>
                <c:pt idx="4">
                  <c:v>0.15067888396085816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13-4E53-AFFF-D1D7EC1302AF}"/>
            </c:ext>
          </c:extLst>
        </c:ser>
        <c:ser>
          <c:idx val="4"/>
          <c:order val="4"/>
          <c:tx>
            <c:strRef>
              <c:f>'Рынок-Структура премий'!$A$28</c:f>
              <c:strCache>
                <c:ptCount val="1"/>
                <c:pt idx="0">
                  <c:v>Доля агентов (ФЛ, ИП)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'Рынок-Структура премий'!$B$23:$F$23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 кв 2016</c:v>
                </c:pt>
              </c:strCache>
            </c:strRef>
          </c:cat>
          <c:val>
            <c:numRef>
              <c:f>'Рынок-Структура премий'!$B$28:$F$28</c:f>
              <c:numCache>
                <c:formatCode>0.0%</c:formatCode>
                <c:ptCount val="5"/>
                <c:pt idx="0">
                  <c:v>0.44154158095756668</c:v>
                </c:pt>
                <c:pt idx="1">
                  <c:v>0.43379837555350864</c:v>
                </c:pt>
                <c:pt idx="2">
                  <c:v>0.41655492678124684</c:v>
                </c:pt>
                <c:pt idx="3">
                  <c:v>0.43696700194357341</c:v>
                </c:pt>
                <c:pt idx="4">
                  <c:v>0.39845152725577537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13-4E53-AFFF-D1D7EC1302AF}"/>
            </c:ext>
          </c:extLst>
        </c:ser>
        <c:ser>
          <c:idx val="5"/>
          <c:order val="5"/>
          <c:tx>
            <c:strRef>
              <c:f>'Рынок-Структура премий'!$A$29</c:f>
              <c:strCache>
                <c:ptCount val="1"/>
                <c:pt idx="0">
                  <c:v>Доля страховых организаций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'Рынок-Структура премий'!$B$23:$F$23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 кв 2016</c:v>
                </c:pt>
              </c:strCache>
            </c:strRef>
          </c:cat>
          <c:val>
            <c:numRef>
              <c:f>'Рынок-Структура премий'!$B$29:$F$29</c:f>
              <c:numCache>
                <c:formatCode>0.0%</c:formatCode>
                <c:ptCount val="5"/>
                <c:pt idx="0">
                  <c:v>5.9044971545235997E-2</c:v>
                </c:pt>
                <c:pt idx="1">
                  <c:v>4.0749465491564135E-2</c:v>
                </c:pt>
                <c:pt idx="2">
                  <c:v>3.964822429730773E-2</c:v>
                </c:pt>
                <c:pt idx="3">
                  <c:v>3.9096809225171551E-2</c:v>
                </c:pt>
                <c:pt idx="4">
                  <c:v>4.5799327737529372E-2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13-4E53-AFFF-D1D7EC1302AF}"/>
            </c:ext>
          </c:extLst>
        </c:ser>
        <c:ser>
          <c:idx val="6"/>
          <c:order val="6"/>
          <c:tx>
            <c:strRef>
              <c:f>'Рынок-Структура премий'!$A$30</c:f>
              <c:strCache>
                <c:ptCount val="1"/>
                <c:pt idx="0">
                  <c:v>Доля нестраховых посредников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'Рынок-Структура премий'!$B$23:$F$23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 кв 2016</c:v>
                </c:pt>
              </c:strCache>
            </c:strRef>
          </c:cat>
          <c:val>
            <c:numRef>
              <c:f>'Рынок-Структура премий'!$B$30:$F$30</c:f>
              <c:numCache>
                <c:formatCode>0.0%</c:formatCode>
                <c:ptCount val="5"/>
                <c:pt idx="0">
                  <c:v>5.1612149447754167E-3</c:v>
                </c:pt>
                <c:pt idx="1">
                  <c:v>7.2404386990400924E-3</c:v>
                </c:pt>
                <c:pt idx="2">
                  <c:v>5.7022627378216922E-3</c:v>
                </c:pt>
                <c:pt idx="3">
                  <c:v>4.9108358863870294E-3</c:v>
                </c:pt>
                <c:pt idx="4">
                  <c:v>1.1080672911588462E-2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C13-4E53-AFFF-D1D7EC130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070080"/>
        <c:axId val="95071616"/>
      </c:barChart>
      <c:catAx>
        <c:axId val="9507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071616"/>
        <c:crosses val="autoZero"/>
        <c:auto val="1"/>
        <c:lblAlgn val="ctr"/>
        <c:lblOffset val="100"/>
        <c:noMultiLvlLbl val="0"/>
      </c:catAx>
      <c:valAx>
        <c:axId val="9507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07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126082700466255"/>
          <c:y val="7.3196245888891523E-2"/>
          <c:w val="0.14873917299533743"/>
          <c:h val="0.900803622824941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Структура премий</a:t>
            </a:r>
            <a:r>
              <a:rPr lang="ru-RU" baseline="0"/>
              <a:t> моторных видов страхования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9403260612165279E-2"/>
          <c:y val="0.14814960629921259"/>
          <c:w val="0.7812044327792359"/>
          <c:h val="0.733679824112895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'Мотор-Анализ каналов продаж'!$A$59</c:f>
              <c:strCache>
                <c:ptCount val="1"/>
                <c:pt idx="0">
                  <c:v>Доля премий, полученных без участия посредников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'Мотор-Анализ каналов продаж'!$D$58:$G$58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 кв 2016</c:v>
                </c:pt>
              </c:strCache>
            </c:strRef>
          </c:cat>
          <c:val>
            <c:numRef>
              <c:f>'Мотор-Анализ каналов продаж'!$D$59:$G$59</c:f>
              <c:numCache>
                <c:formatCode>0.0%</c:formatCode>
                <c:ptCount val="4"/>
                <c:pt idx="0">
                  <c:v>0.15598857439033173</c:v>
                </c:pt>
                <c:pt idx="1">
                  <c:v>0.16841707880711226</c:v>
                </c:pt>
                <c:pt idx="2">
                  <c:v>0.2099066192798697</c:v>
                </c:pt>
                <c:pt idx="3">
                  <c:v>0.19127254717368056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B3-4F29-AFAC-41F7D8F57723}"/>
            </c:ext>
          </c:extLst>
        </c:ser>
        <c:ser>
          <c:idx val="1"/>
          <c:order val="1"/>
          <c:tx>
            <c:strRef>
              <c:f>'Мотор-Анализ каналов продаж'!$A$60</c:f>
              <c:strCache>
                <c:ptCount val="1"/>
                <c:pt idx="0">
                  <c:v>Доля премий, полученных через интернет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'Мотор-Анализ каналов продаж'!$D$58:$G$58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 кв 2016</c:v>
                </c:pt>
              </c:strCache>
            </c:strRef>
          </c:cat>
          <c:val>
            <c:numRef>
              <c:f>'Мотор-Анализ каналов продаж'!$D$60:$G$60</c:f>
              <c:numCache>
                <c:formatCode>0.0%</c:formatCode>
                <c:ptCount val="4"/>
                <c:pt idx="0">
                  <c:v>3.2483983112132015E-3</c:v>
                </c:pt>
                <c:pt idx="1">
                  <c:v>4.7994795357850298E-3</c:v>
                </c:pt>
                <c:pt idx="2">
                  <c:v>4.9677551344303288E-3</c:v>
                </c:pt>
                <c:pt idx="3">
                  <c:v>6.4406319911068542E-3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B3-4F29-AFAC-41F7D8F57723}"/>
            </c:ext>
          </c:extLst>
        </c:ser>
        <c:ser>
          <c:idx val="2"/>
          <c:order val="2"/>
          <c:tx>
            <c:strRef>
              <c:f>'Мотор-Анализ каналов продаж'!$A$61</c:f>
              <c:strCache>
                <c:ptCount val="1"/>
                <c:pt idx="0">
                  <c:v>Доля премий, полученных при участии посредников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'Мотор-Анализ каналов продаж'!$D$58:$G$58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 кв 2016</c:v>
                </c:pt>
              </c:strCache>
            </c:strRef>
          </c:cat>
          <c:val>
            <c:numRef>
              <c:f>'Мотор-Анализ каналов продаж'!$D$61:$G$61</c:f>
              <c:numCache>
                <c:formatCode>0.0%</c:formatCode>
                <c:ptCount val="4"/>
                <c:pt idx="0">
                  <c:v>0.84076302729845542</c:v>
                </c:pt>
                <c:pt idx="1">
                  <c:v>0.82678344165710282</c:v>
                </c:pt>
                <c:pt idx="2">
                  <c:v>0.7851256255857002</c:v>
                </c:pt>
                <c:pt idx="3">
                  <c:v>0.8022868208352123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B3-4F29-AFAC-41F7D8F57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131904"/>
        <c:axId val="95150080"/>
      </c:barChart>
      <c:catAx>
        <c:axId val="9513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150080"/>
        <c:crosses val="autoZero"/>
        <c:auto val="1"/>
        <c:lblAlgn val="ctr"/>
        <c:lblOffset val="100"/>
        <c:noMultiLvlLbl val="0"/>
      </c:catAx>
      <c:valAx>
        <c:axId val="95150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13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852057951647451"/>
          <c:y val="0.11684425810410064"/>
          <c:w val="0.16895102160524"/>
          <c:h val="0.838542795786890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сборов и выплат по страхованию жизни в 2013-2016 гг.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'жизнь-Динамика'!$I$37</c:f>
              <c:strCache>
                <c:ptCount val="1"/>
                <c:pt idx="0">
                  <c:v>Темп прироста сборов, цепной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'жизнь-Динамика'!$J$34:$M$34</c:f>
              <c:strCache>
                <c:ptCount val="4"/>
                <c:pt idx="0">
                  <c:v>3 кв 2013</c:v>
                </c:pt>
                <c:pt idx="1">
                  <c:v>3 кв 2014</c:v>
                </c:pt>
                <c:pt idx="2">
                  <c:v>3 кв 2015</c:v>
                </c:pt>
                <c:pt idx="3">
                  <c:v>3 кв 2016</c:v>
                </c:pt>
              </c:strCache>
            </c:strRef>
          </c:cat>
          <c:val>
            <c:numRef>
              <c:f>'жизнь-Динамика'!$J$37:$M$37</c:f>
              <c:numCache>
                <c:formatCode>0%</c:formatCode>
                <c:ptCount val="4"/>
                <c:pt idx="0">
                  <c:v>0.42207810428512677</c:v>
                </c:pt>
                <c:pt idx="1">
                  <c:v>0.21445902318266202</c:v>
                </c:pt>
                <c:pt idx="2">
                  <c:v>0.28356360315883139</c:v>
                </c:pt>
                <c:pt idx="3">
                  <c:v>0.66859293753714544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89-4D7D-A137-7BDDC14000B3}"/>
            </c:ext>
          </c:extLst>
        </c:ser>
        <c:ser>
          <c:idx val="1"/>
          <c:order val="1"/>
          <c:tx>
            <c:strRef>
              <c:f>'жизнь-Динамика'!$I$38</c:f>
              <c:strCache>
                <c:ptCount val="1"/>
                <c:pt idx="0">
                  <c:v>Темп прироста выплат, цепной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'жизнь-Динамика'!$J$34:$M$34</c:f>
              <c:strCache>
                <c:ptCount val="4"/>
                <c:pt idx="0">
                  <c:v>3 кв 2013</c:v>
                </c:pt>
                <c:pt idx="1">
                  <c:v>3 кв 2014</c:v>
                </c:pt>
                <c:pt idx="2">
                  <c:v>3 кв 2015</c:v>
                </c:pt>
                <c:pt idx="3">
                  <c:v>3 кв 2016</c:v>
                </c:pt>
              </c:strCache>
            </c:strRef>
          </c:cat>
          <c:val>
            <c:numRef>
              <c:f>'жизнь-Динамика'!$J$38:$M$38</c:f>
              <c:numCache>
                <c:formatCode>0%</c:formatCode>
                <c:ptCount val="4"/>
                <c:pt idx="0">
                  <c:v>-0.23212091430543014</c:v>
                </c:pt>
                <c:pt idx="1">
                  <c:v>-0.16933084649739774</c:v>
                </c:pt>
                <c:pt idx="2">
                  <c:v>1.1790429346475477</c:v>
                </c:pt>
                <c:pt idx="3">
                  <c:v>0.25642261433269564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89-4D7D-A137-7BDDC1400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008512"/>
        <c:axId val="105018496"/>
      </c:barChart>
      <c:catAx>
        <c:axId val="10500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018496"/>
        <c:crosses val="autoZero"/>
        <c:auto val="1"/>
        <c:lblAlgn val="ctr"/>
        <c:lblOffset val="100"/>
        <c:noMultiLvlLbl val="0"/>
      </c:catAx>
      <c:valAx>
        <c:axId val="10501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00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страхования жизни в 2015-2016 гг.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'жизнь-Динамика'!$L$46</c:f>
              <c:strCache>
                <c:ptCount val="1"/>
                <c:pt idx="0">
                  <c:v>Доля кредитного страхования жизни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'жизнь-Динамика'!$M$45:$N$45</c:f>
              <c:strCache>
                <c:ptCount val="2"/>
                <c:pt idx="0">
                  <c:v>3 кв 2015</c:v>
                </c:pt>
                <c:pt idx="1">
                  <c:v>3 кв 2016</c:v>
                </c:pt>
              </c:strCache>
            </c:strRef>
          </c:cat>
          <c:val>
            <c:numRef>
              <c:f>'жизнь-Динамика'!$M$46:$N$46</c:f>
              <c:numCache>
                <c:formatCode>0%</c:formatCode>
                <c:ptCount val="2"/>
                <c:pt idx="0">
                  <c:v>0.68676123811518219</c:v>
                </c:pt>
                <c:pt idx="1">
                  <c:v>0.17460198208147373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6F-4A0C-A146-33702AB50DF9}"/>
            </c:ext>
          </c:extLst>
        </c:ser>
        <c:ser>
          <c:idx val="1"/>
          <c:order val="1"/>
          <c:tx>
            <c:strRef>
              <c:f>'жизнь-Динамика'!$L$47</c:f>
              <c:strCache>
                <c:ptCount val="1"/>
                <c:pt idx="0">
                  <c:v>Доля некредитного страхования жизни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'жизнь-Динамика'!$M$45:$N$45</c:f>
              <c:strCache>
                <c:ptCount val="2"/>
                <c:pt idx="0">
                  <c:v>3 кв 2015</c:v>
                </c:pt>
                <c:pt idx="1">
                  <c:v>3 кв 2016</c:v>
                </c:pt>
              </c:strCache>
            </c:strRef>
          </c:cat>
          <c:val>
            <c:numRef>
              <c:f>'жизнь-Динамика'!$M$47:$N$47</c:f>
              <c:numCache>
                <c:formatCode>0%</c:formatCode>
                <c:ptCount val="2"/>
                <c:pt idx="0">
                  <c:v>0.3132387618848182</c:v>
                </c:pt>
                <c:pt idx="1">
                  <c:v>0.82539801791852652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6F-4A0C-A146-33702AB50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868864"/>
        <c:axId val="104882944"/>
      </c:barChart>
      <c:catAx>
        <c:axId val="10486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882944"/>
        <c:crosses val="autoZero"/>
        <c:auto val="1"/>
        <c:lblAlgn val="ctr"/>
        <c:lblOffset val="100"/>
        <c:noMultiLvlLbl val="0"/>
      </c:catAx>
      <c:valAx>
        <c:axId val="10488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868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Вклад отдельных отраслей в общую динамику сборов за 3 квартал 2016 г.</a:t>
            </a:r>
          </a:p>
        </c:rich>
      </c:tx>
      <c:layout>
        <c:manualLayout>
          <c:xMode val="edge"/>
          <c:yMode val="edge"/>
          <c:x val="0.14536759501646579"/>
          <c:y val="2.64355955740449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'[исходные данные v1.xlsx]Рынок-Сборы 2Q 2016'!$B$47</c:f>
              <c:strCache>
                <c:ptCount val="1"/>
                <c:pt idx="0">
                  <c:v>Прирост абсолютный, млрд. руб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0.129629629629629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C7-4E03-9D2D-E1D3C1E172EA}"/>
                </c:ext>
              </c:extLst>
            </c:dLbl>
            <c:dLbl>
              <c:idx val="6"/>
              <c:layout>
                <c:manualLayout>
                  <c:x val="-3.9832285115303991E-2"/>
                  <c:y val="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C7-4E03-9D2D-E1D3C1E172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'[исходные данные v1.xlsx]Рынок-Сборы 2Q 2016'!$A$48:$A$56</c:f>
              <c:strCache>
                <c:ptCount val="9"/>
                <c:pt idx="0">
                  <c:v>ОСАГО</c:v>
                </c:pt>
                <c:pt idx="1">
                  <c:v>КАСКО</c:v>
                </c:pt>
                <c:pt idx="2">
                  <c:v>Имущество ФЛ</c:v>
                </c:pt>
                <c:pt idx="3">
                  <c:v>Имущество ЮЛ</c:v>
                </c:pt>
                <c:pt idx="4">
                  <c:v>Ответствнность</c:v>
                </c:pt>
                <c:pt idx="5">
                  <c:v>НС</c:v>
                </c:pt>
                <c:pt idx="6">
                  <c:v>Жизнь</c:v>
                </c:pt>
                <c:pt idx="7">
                  <c:v>ОПО</c:v>
                </c:pt>
                <c:pt idx="8">
                  <c:v>ДМС</c:v>
                </c:pt>
              </c:strCache>
            </c:strRef>
          </c:cat>
          <c:val>
            <c:numRef>
              <c:f>'[исходные данные v1.xlsx]Рынок-Сборы 2Q 2016'!$B$48:$B$56</c:f>
              <c:numCache>
                <c:formatCode>#\ ##0.0</c:formatCode>
                <c:ptCount val="9"/>
                <c:pt idx="0">
                  <c:v>-1.4419819999999672</c:v>
                </c:pt>
                <c:pt idx="1">
                  <c:v>-4.9606840000000005</c:v>
                </c:pt>
                <c:pt idx="2">
                  <c:v>2.2466980000000021</c:v>
                </c:pt>
                <c:pt idx="3">
                  <c:v>-1.6746989999999968</c:v>
                </c:pt>
                <c:pt idx="4">
                  <c:v>9.085616000000007</c:v>
                </c:pt>
                <c:pt idx="5">
                  <c:v>9.2577420000000075</c:v>
                </c:pt>
                <c:pt idx="6">
                  <c:v>23.504945000000017</c:v>
                </c:pt>
                <c:pt idx="7">
                  <c:v>-0.1983380000000006</c:v>
                </c:pt>
                <c:pt idx="8">
                  <c:v>3.4777840000000144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C7-4E03-9D2D-E1D3C1E172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812416"/>
        <c:axId val="92813952"/>
      </c:barChart>
      <c:lineChart>
        <c:grouping val="standard"/>
        <c:varyColors val="0"/>
        <c:ser>
          <c:idx val="1"/>
          <c:order val="1"/>
          <c:tx>
            <c:strRef>
              <c:f>'[исходные данные v1.xlsx]Рынок-Сборы 2Q 2016'!$C$47</c:f>
              <c:strCache>
                <c:ptCount val="1"/>
                <c:pt idx="0">
                  <c:v>Прирост относительный, 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'[исходные данные v1.xlsx]Рынок-Сборы 2Q 2016'!$A$48:$A$56</c:f>
              <c:strCache>
                <c:ptCount val="9"/>
                <c:pt idx="0">
                  <c:v>ОСАГО</c:v>
                </c:pt>
                <c:pt idx="1">
                  <c:v>КАСКО</c:v>
                </c:pt>
                <c:pt idx="2">
                  <c:v>Имущество ФЛ</c:v>
                </c:pt>
                <c:pt idx="3">
                  <c:v>Имущество ЮЛ</c:v>
                </c:pt>
                <c:pt idx="4">
                  <c:v>Ответствнность</c:v>
                </c:pt>
                <c:pt idx="5">
                  <c:v>НС</c:v>
                </c:pt>
                <c:pt idx="6">
                  <c:v>Жизнь</c:v>
                </c:pt>
                <c:pt idx="7">
                  <c:v>ОПО</c:v>
                </c:pt>
                <c:pt idx="8">
                  <c:v>ДМС</c:v>
                </c:pt>
              </c:strCache>
            </c:strRef>
          </c:cat>
          <c:val>
            <c:numRef>
              <c:f>'[исходные данные v1.xlsx]Рынок-Сборы 2Q 2016'!$C$48:$C$56</c:f>
              <c:numCache>
                <c:formatCode>0.0%</c:formatCode>
                <c:ptCount val="9"/>
                <c:pt idx="0">
                  <c:v>-2.3724920167608084E-2</c:v>
                </c:pt>
                <c:pt idx="1">
                  <c:v>-0.10447194743207876</c:v>
                </c:pt>
                <c:pt idx="2">
                  <c:v>0.18306861139315705</c:v>
                </c:pt>
                <c:pt idx="3">
                  <c:v>-6.2237790123432384E-2</c:v>
                </c:pt>
                <c:pt idx="4">
                  <c:v>0.82738367783308531</c:v>
                </c:pt>
                <c:pt idx="5">
                  <c:v>0.4392131176659973</c:v>
                </c:pt>
                <c:pt idx="6">
                  <c:v>0.66859293753714588</c:v>
                </c:pt>
                <c:pt idx="7">
                  <c:v>-0.36382280106392823</c:v>
                </c:pt>
                <c:pt idx="8">
                  <c:v>0.16500444491130675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7C7-4E03-9D2D-E1D3C1E172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825472"/>
        <c:axId val="92823936"/>
      </c:lineChart>
      <c:catAx>
        <c:axId val="9281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813952"/>
        <c:crosses val="autoZero"/>
        <c:auto val="1"/>
        <c:lblAlgn val="ctr"/>
        <c:lblOffset val="100"/>
        <c:noMultiLvlLbl val="0"/>
      </c:catAx>
      <c:valAx>
        <c:axId val="9281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812416"/>
        <c:crosses val="autoZero"/>
        <c:crossBetween val="between"/>
      </c:valAx>
      <c:valAx>
        <c:axId val="92823936"/>
        <c:scaling>
          <c:orientation val="minMax"/>
          <c:max val="1"/>
          <c:min val="-8"/>
        </c:scaling>
        <c:delete val="0"/>
        <c:axPos val="r"/>
        <c:numFmt formatCode="0.0%" sourceLinked="1"/>
        <c:majorTickMark val="out"/>
        <c:minorTickMark val="none"/>
        <c:tickLblPos val="nextTo"/>
        <c:spPr>
          <a:solidFill>
            <a:sysClr val="window" lastClr="FFFFFF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825472"/>
        <c:crosses val="max"/>
        <c:crossBetween val="between"/>
      </c:valAx>
      <c:catAx>
        <c:axId val="9282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28239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Структура</a:t>
            </a:r>
            <a:r>
              <a:rPr lang="ru-RU" baseline="0"/>
              <a:t> портфеля в</a:t>
            </a:r>
            <a:r>
              <a:rPr lang="en-US" baseline="0"/>
              <a:t> </a:t>
            </a:r>
            <a:r>
              <a:rPr lang="ru-RU" baseline="0"/>
              <a:t>3 квартале 2015г.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F9B-4F98-9F16-434A47938F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F9B-4F98-9F16-434A47938F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F9B-4F98-9F16-434A47938F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F9B-4F98-9F16-434A47938FC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F9B-4F98-9F16-434A47938FC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F9B-4F98-9F16-434A47938FC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F9B-4F98-9F16-434A47938FC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AF9B-4F98-9F16-434A47938FC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AF9B-4F98-9F16-434A47938FC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AF9B-4F98-9F16-434A47938F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'Рынок-Сборы 3Q 2016'!$B$36:$B$45</c:f>
              <c:strCache>
                <c:ptCount val="10"/>
                <c:pt idx="0">
                  <c:v>ОСАГО</c:v>
                </c:pt>
                <c:pt idx="1">
                  <c:v>КАСКО</c:v>
                </c:pt>
                <c:pt idx="2">
                  <c:v>Имущество ФЛ</c:v>
                </c:pt>
                <c:pt idx="3">
                  <c:v>Имущество ЮЛ</c:v>
                </c:pt>
                <c:pt idx="4">
                  <c:v>Ответствнность</c:v>
                </c:pt>
                <c:pt idx="5">
                  <c:v>НС</c:v>
                </c:pt>
                <c:pt idx="6">
                  <c:v>Жизнь</c:v>
                </c:pt>
                <c:pt idx="7">
                  <c:v>ОПО</c:v>
                </c:pt>
                <c:pt idx="8">
                  <c:v>ДМС</c:v>
                </c:pt>
                <c:pt idx="9">
                  <c:v>Прочие виды</c:v>
                </c:pt>
              </c:strCache>
            </c:strRef>
          </c:cat>
          <c:val>
            <c:numRef>
              <c:f>'Рынок-Сборы 3Q 2016'!$Q$36:$Q$45</c:f>
              <c:numCache>
                <c:formatCode>0.0%</c:formatCode>
                <c:ptCount val="10"/>
                <c:pt idx="0">
                  <c:v>0.24226920354157175</c:v>
                </c:pt>
                <c:pt idx="1">
                  <c:v>0.18927140445301407</c:v>
                </c:pt>
                <c:pt idx="2">
                  <c:v>4.8918591436607206E-2</c:v>
                </c:pt>
                <c:pt idx="3">
                  <c:v>0.10725702070692245</c:v>
                </c:pt>
                <c:pt idx="4">
                  <c:v>4.377141240718406E-2</c:v>
                </c:pt>
                <c:pt idx="5">
                  <c:v>8.4018109103795147E-2</c:v>
                </c:pt>
                <c:pt idx="6">
                  <c:v>0.14013305391044578</c:v>
                </c:pt>
                <c:pt idx="7">
                  <c:v>2.1729971090229633E-3</c:v>
                </c:pt>
                <c:pt idx="8">
                  <c:v>8.4013696542482308E-2</c:v>
                </c:pt>
                <c:pt idx="9">
                  <c:v>5.8174510788954449E-2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F9B-4F98-9F16-434A47938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7303722764129135"/>
          <c:y val="0.27651895159012596"/>
          <c:w val="0.22398001411056029"/>
          <c:h val="0.605304185731231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Структура</a:t>
            </a:r>
            <a:r>
              <a:rPr lang="ru-RU" baseline="0"/>
              <a:t> портфеля в 3 квартале 2016г.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CF0-49BD-929E-66AED8E185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CF0-49BD-929E-66AED8E185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CF0-49BD-929E-66AED8E185F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CF0-49BD-929E-66AED8E185F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CF0-49BD-929E-66AED8E185F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CF0-49BD-929E-66AED8E185F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0CF0-49BD-929E-66AED8E185F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0CF0-49BD-929E-66AED8E185F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0CF0-49BD-929E-66AED8E185F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0CF0-49BD-929E-66AED8E185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'Рынок-Сборы 3Q 2016'!$B$36:$B$45</c:f>
              <c:strCache>
                <c:ptCount val="10"/>
                <c:pt idx="0">
                  <c:v>ОСАГО</c:v>
                </c:pt>
                <c:pt idx="1">
                  <c:v>КАСКО</c:v>
                </c:pt>
                <c:pt idx="2">
                  <c:v>Имущество ФЛ</c:v>
                </c:pt>
                <c:pt idx="3">
                  <c:v>Имущество ЮЛ</c:v>
                </c:pt>
                <c:pt idx="4">
                  <c:v>Ответствнность</c:v>
                </c:pt>
                <c:pt idx="5">
                  <c:v>НС</c:v>
                </c:pt>
                <c:pt idx="6">
                  <c:v>Жизнь</c:v>
                </c:pt>
                <c:pt idx="7">
                  <c:v>ОПО</c:v>
                </c:pt>
                <c:pt idx="8">
                  <c:v>ДМС</c:v>
                </c:pt>
                <c:pt idx="9">
                  <c:v>Прочие виды</c:v>
                </c:pt>
              </c:strCache>
            </c:strRef>
          </c:cat>
          <c:val>
            <c:numRef>
              <c:f>'Рынок-Сборы 3Q 2016'!$S$36:$S$45</c:f>
              <c:numCache>
                <c:formatCode>0.0%</c:formatCode>
                <c:ptCount val="10"/>
                <c:pt idx="0">
                  <c:v>0.20047097470733921</c:v>
                </c:pt>
                <c:pt idx="1">
                  <c:v>0.14366311740022167</c:v>
                </c:pt>
                <c:pt idx="2">
                  <c:v>4.9052930971863397E-2</c:v>
                </c:pt>
                <c:pt idx="3">
                  <c:v>8.5251012061614687E-2</c:v>
                </c:pt>
                <c:pt idx="4">
                  <c:v>6.779558127238472E-2</c:v>
                </c:pt>
                <c:pt idx="5">
                  <c:v>0.10248943489119799</c:v>
                </c:pt>
                <c:pt idx="6">
                  <c:v>0.19818559020592183</c:v>
                </c:pt>
                <c:pt idx="7">
                  <c:v>1.171705139198298E-3</c:v>
                </c:pt>
                <c:pt idx="8">
                  <c:v>8.2958093500071411E-2</c:v>
                </c:pt>
                <c:pt idx="9">
                  <c:v>6.8961559850186843E-2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CF0-49BD-929E-66AED8E18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5830366683337336"/>
          <c:y val="0.27954888510861414"/>
          <c:w val="0.2238131190038721"/>
          <c:h val="0.604100455089347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Количество компаний, контролирующих 80% рынка в 3 кв 2015/2016гг.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'[исходные данные v1.xlsx]Рынок-Сборы 2Q 2016'!$B$91</c:f>
              <c:strCache>
                <c:ptCount val="1"/>
                <c:pt idx="0">
                  <c:v>3 кв 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'[исходные данные v1.xlsx]Рынок-Сборы 2Q 2016'!$A$92:$A$100</c:f>
              <c:strCache>
                <c:ptCount val="9"/>
                <c:pt idx="0">
                  <c:v>Жизнь</c:v>
                </c:pt>
                <c:pt idx="1">
                  <c:v>НС</c:v>
                </c:pt>
                <c:pt idx="2">
                  <c:v>ДМС</c:v>
                </c:pt>
                <c:pt idx="3">
                  <c:v>КАСКО</c:v>
                </c:pt>
                <c:pt idx="4">
                  <c:v>Имущество ФЛ</c:v>
                </c:pt>
                <c:pt idx="5">
                  <c:v>Имущество ЮЛ</c:v>
                </c:pt>
                <c:pt idx="6">
                  <c:v>Ответственность</c:v>
                </c:pt>
                <c:pt idx="7">
                  <c:v>ОСАГО</c:v>
                </c:pt>
                <c:pt idx="8">
                  <c:v>ВСЕГО</c:v>
                </c:pt>
              </c:strCache>
            </c:strRef>
          </c:cat>
          <c:val>
            <c:numRef>
              <c:f>'[исходные данные v1.xlsx]Рынок-Сборы 2Q 2016'!$B$92:$B$100</c:f>
              <c:numCache>
                <c:formatCode>#,##0</c:formatCode>
                <c:ptCount val="9"/>
                <c:pt idx="0">
                  <c:v>7</c:v>
                </c:pt>
                <c:pt idx="1">
                  <c:v>23</c:v>
                </c:pt>
                <c:pt idx="2">
                  <c:v>13</c:v>
                </c:pt>
                <c:pt idx="3">
                  <c:v>11</c:v>
                </c:pt>
                <c:pt idx="4">
                  <c:v>8</c:v>
                </c:pt>
                <c:pt idx="5">
                  <c:v>10</c:v>
                </c:pt>
                <c:pt idx="6">
                  <c:v>22</c:v>
                </c:pt>
                <c:pt idx="7">
                  <c:v>10</c:v>
                </c:pt>
                <c:pt idx="8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2B-4E74-983B-23489E55BD6C}"/>
            </c:ext>
          </c:extLst>
        </c:ser>
        <c:ser>
          <c:idx val="1"/>
          <c:order val="1"/>
          <c:tx>
            <c:strRef>
              <c:f>'[исходные данные v1.xlsx]Рынок-Сборы 2Q 2016'!$C$91</c:f>
              <c:strCache>
                <c:ptCount val="1"/>
                <c:pt idx="0">
                  <c:v>3 кв 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'[исходные данные v1.xlsx]Рынок-Сборы 2Q 2016'!$A$92:$A$100</c:f>
              <c:strCache>
                <c:ptCount val="9"/>
                <c:pt idx="0">
                  <c:v>Жизнь</c:v>
                </c:pt>
                <c:pt idx="1">
                  <c:v>НС</c:v>
                </c:pt>
                <c:pt idx="2">
                  <c:v>ДМС</c:v>
                </c:pt>
                <c:pt idx="3">
                  <c:v>КАСКО</c:v>
                </c:pt>
                <c:pt idx="4">
                  <c:v>Имущество ФЛ</c:v>
                </c:pt>
                <c:pt idx="5">
                  <c:v>Имущество ЮЛ</c:v>
                </c:pt>
                <c:pt idx="6">
                  <c:v>Ответственность</c:v>
                </c:pt>
                <c:pt idx="7">
                  <c:v>ОСАГО</c:v>
                </c:pt>
                <c:pt idx="8">
                  <c:v>ВСЕГО</c:v>
                </c:pt>
              </c:strCache>
            </c:strRef>
          </c:cat>
          <c:val>
            <c:numRef>
              <c:f>'[исходные данные v1.xlsx]Рынок-Сборы 2Q 2016'!$C$92:$C$100</c:f>
              <c:numCache>
                <c:formatCode>#,##0</c:formatCode>
                <c:ptCount val="9"/>
                <c:pt idx="0">
                  <c:v>6</c:v>
                </c:pt>
                <c:pt idx="1">
                  <c:v>18</c:v>
                </c:pt>
                <c:pt idx="2">
                  <c:v>10</c:v>
                </c:pt>
                <c:pt idx="3">
                  <c:v>8</c:v>
                </c:pt>
                <c:pt idx="4">
                  <c:v>7</c:v>
                </c:pt>
                <c:pt idx="5">
                  <c:v>7</c:v>
                </c:pt>
                <c:pt idx="6">
                  <c:v>13</c:v>
                </c:pt>
                <c:pt idx="7">
                  <c:v>10</c:v>
                </c:pt>
                <c:pt idx="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2B-4E74-983B-23489E55B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813696"/>
        <c:axId val="104815232"/>
      </c:barChart>
      <c:catAx>
        <c:axId val="10481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815232"/>
        <c:crosses val="autoZero"/>
        <c:auto val="1"/>
        <c:lblAlgn val="ctr"/>
        <c:lblOffset val="100"/>
        <c:noMultiLvlLbl val="0"/>
      </c:catAx>
      <c:valAx>
        <c:axId val="10481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81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рынка моторных видов страхования (ОСАГО, КАСКО) в 2012-2016 гг., млрд. руб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2421432614223976E-2"/>
          <c:y val="0.15592685280134688"/>
          <c:w val="0.87584461306574013"/>
          <c:h val="0.618505336056516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'Мотор-Годовые данные'!$L$4</c:f>
              <c:strCache>
                <c:ptCount val="1"/>
                <c:pt idx="0">
                  <c:v>ОСАГО, премии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'Мотор-Годовые данные'!$K$5:$K$9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1 полугодие 2016 года</c:v>
                </c:pt>
              </c:strCache>
            </c:strRef>
          </c:cat>
          <c:val>
            <c:numRef>
              <c:f>'Мотор-Годовые данные'!$L$5:$L$9</c:f>
              <c:numCache>
                <c:formatCode>#,##0.0</c:formatCode>
                <c:ptCount val="5"/>
                <c:pt idx="0">
                  <c:v>121.43752200000002</c:v>
                </c:pt>
                <c:pt idx="1">
                  <c:v>134.24805399999997</c:v>
                </c:pt>
                <c:pt idx="2">
                  <c:v>150.91783000000001</c:v>
                </c:pt>
                <c:pt idx="3">
                  <c:v>218.69304700000001</c:v>
                </c:pt>
                <c:pt idx="4">
                  <c:v>113.75452199999999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FC-4A4D-BAE4-CA5D6013A893}"/>
            </c:ext>
          </c:extLst>
        </c:ser>
        <c:ser>
          <c:idx val="1"/>
          <c:order val="1"/>
          <c:tx>
            <c:strRef>
              <c:f>'Мотор-Годовые данные'!$M$4</c:f>
              <c:strCache>
                <c:ptCount val="1"/>
                <c:pt idx="0">
                  <c:v>ОСАГО, выплаты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'Мотор-Годовые данные'!$K$5:$K$9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1 полугодие 2016 года</c:v>
                </c:pt>
              </c:strCache>
            </c:strRef>
          </c:cat>
          <c:val>
            <c:numRef>
              <c:f>'Мотор-Годовые данные'!$M$5:$M$9</c:f>
              <c:numCache>
                <c:formatCode>#,##0.0</c:formatCode>
                <c:ptCount val="5"/>
                <c:pt idx="0">
                  <c:v>64.132375999999965</c:v>
                </c:pt>
                <c:pt idx="1">
                  <c:v>77.374829000000005</c:v>
                </c:pt>
                <c:pt idx="2">
                  <c:v>90.306429999999992</c:v>
                </c:pt>
                <c:pt idx="3">
                  <c:v>123.57115400000002</c:v>
                </c:pt>
                <c:pt idx="4">
                  <c:v>77.464499000000018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FC-4A4D-BAE4-CA5D6013A893}"/>
            </c:ext>
          </c:extLst>
        </c:ser>
        <c:ser>
          <c:idx val="2"/>
          <c:order val="2"/>
          <c:tx>
            <c:strRef>
              <c:f>'Мотор-Годовые данные'!$N$4</c:f>
              <c:strCache>
                <c:ptCount val="1"/>
                <c:pt idx="0">
                  <c:v>КАСКО, премии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'Мотор-Годовые данные'!$K$5:$K$9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1 полугодие 2016 года</c:v>
                </c:pt>
              </c:strCache>
            </c:strRef>
          </c:cat>
          <c:val>
            <c:numRef>
              <c:f>'Мотор-Годовые данные'!$N$5:$N$9</c:f>
              <c:numCache>
                <c:formatCode>#,##0.0</c:formatCode>
                <c:ptCount val="5"/>
                <c:pt idx="0">
                  <c:v>196.01214600000003</c:v>
                </c:pt>
                <c:pt idx="1">
                  <c:v>212.306873</c:v>
                </c:pt>
                <c:pt idx="2">
                  <c:v>218.55441800000003</c:v>
                </c:pt>
                <c:pt idx="3">
                  <c:v>187.23729</c:v>
                </c:pt>
                <c:pt idx="4">
                  <c:v>83.139145999999982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FC-4A4D-BAE4-CA5D6013A893}"/>
            </c:ext>
          </c:extLst>
        </c:ser>
        <c:ser>
          <c:idx val="3"/>
          <c:order val="3"/>
          <c:tx>
            <c:strRef>
              <c:f>'Мотор-Годовые данные'!$O$4</c:f>
              <c:strCache>
                <c:ptCount val="1"/>
                <c:pt idx="0">
                  <c:v>КАСКО, выплаты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'Мотор-Годовые данные'!$K$5:$K$9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1 полугодие 2016 года</c:v>
                </c:pt>
              </c:strCache>
            </c:strRef>
          </c:cat>
          <c:val>
            <c:numRef>
              <c:f>'Мотор-Годовые данные'!$O$5:$O$9</c:f>
              <c:numCache>
                <c:formatCode>#,##0.0</c:formatCode>
                <c:ptCount val="5"/>
                <c:pt idx="0">
                  <c:v>125.962648</c:v>
                </c:pt>
                <c:pt idx="1">
                  <c:v>155.79744800000003</c:v>
                </c:pt>
                <c:pt idx="2">
                  <c:v>171.77301099999997</c:v>
                </c:pt>
                <c:pt idx="3">
                  <c:v>143.978689</c:v>
                </c:pt>
                <c:pt idx="4">
                  <c:v>52.330911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FC-4A4D-BAE4-CA5D6013A8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2482560"/>
        <c:axId val="112496640"/>
      </c:barChart>
      <c:lineChart>
        <c:grouping val="standard"/>
        <c:varyColors val="0"/>
        <c:ser>
          <c:idx val="4"/>
          <c:order val="4"/>
          <c:tx>
            <c:strRef>
              <c:f>'Мотор-Годовые данные'!$P$4</c:f>
              <c:strCache>
                <c:ptCount val="1"/>
                <c:pt idx="0">
                  <c:v>Уровень выплат, ОСАГО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52080871154299E-2"/>
                  <c:y val="-2.7367648805305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3FC-4A4D-BAE4-CA5D6013A893}"/>
                </c:ext>
              </c:extLst>
            </c:dLbl>
            <c:dLbl>
              <c:idx val="1"/>
              <c:layout>
                <c:manualLayout>
                  <c:x val="-4.8543272094876654E-2"/>
                  <c:y val="-5.77761474778664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FC-4A4D-BAE4-CA5D6013A893}"/>
                </c:ext>
              </c:extLst>
            </c:dLbl>
            <c:dLbl>
              <c:idx val="2"/>
              <c:layout>
                <c:manualLayout>
                  <c:x val="-1.2436172883677842E-2"/>
                  <c:y val="4.86535978760980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3FC-4A4D-BAE4-CA5D6013A893}"/>
                </c:ext>
              </c:extLst>
            </c:dLbl>
            <c:dLbl>
              <c:idx val="3"/>
              <c:layout>
                <c:manualLayout>
                  <c:x val="-4.5765802924784382E-2"/>
                  <c:y val="-6.3857847212378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FC-4A4D-BAE4-CA5D6013A893}"/>
                </c:ext>
              </c:extLst>
            </c:dLbl>
            <c:dLbl>
              <c:idx val="4"/>
              <c:layout>
                <c:manualLayout>
                  <c:x val="8.3948458920137508E-3"/>
                  <c:y val="-5.47352976106103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3FC-4A4D-BAE4-CA5D6013A8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'Мотор-Годовые данные'!$P$5:$P$9</c:f>
              <c:numCache>
                <c:formatCode>0%</c:formatCode>
                <c:ptCount val="5"/>
                <c:pt idx="0">
                  <c:v>0.52811005152097878</c:v>
                </c:pt>
                <c:pt idx="1">
                  <c:v>0.57635717386264662</c:v>
                </c:pt>
                <c:pt idx="2">
                  <c:v>0.59838145035613088</c:v>
                </c:pt>
                <c:pt idx="3">
                  <c:v>0.56504381687086769</c:v>
                </c:pt>
                <c:pt idx="4">
                  <c:v>0.6809795130605889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3FC-4A4D-BAE4-CA5D6013A893}"/>
            </c:ext>
          </c:extLst>
        </c:ser>
        <c:ser>
          <c:idx val="5"/>
          <c:order val="5"/>
          <c:tx>
            <c:strRef>
              <c:f>'Мотор-Годовые данные'!$Q$4</c:f>
              <c:strCache>
                <c:ptCount val="1"/>
                <c:pt idx="0">
                  <c:v>Уровень выплат, КАСКО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5270525497166984E-2"/>
                  <c:y val="-2.7367648805305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3FC-4A4D-BAE4-CA5D6013A893}"/>
                </c:ext>
              </c:extLst>
            </c:dLbl>
            <c:dLbl>
              <c:idx val="1"/>
              <c:layout>
                <c:manualLayout>
                  <c:x val="4.443950672147539E-2"/>
                  <c:y val="-6.9939546946890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3FC-4A4D-BAE4-CA5D6013A893}"/>
                </c:ext>
              </c:extLst>
            </c:dLbl>
            <c:dLbl>
              <c:idx val="2"/>
              <c:layout>
                <c:manualLayout>
                  <c:x val="-6.6659260082213137E-2"/>
                  <c:y val="4.2572137578583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370847683590711E-2"/>
                      <c:h val="7.19160993606074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13FC-4A4D-BAE4-CA5D6013A893}"/>
                </c:ext>
              </c:extLst>
            </c:dLbl>
            <c:dLbl>
              <c:idx val="3"/>
              <c:layout>
                <c:manualLayout>
                  <c:x val="9.7211420953227431E-3"/>
                  <c:y val="-6.385784721237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3FC-4A4D-BAE4-CA5D6013A893}"/>
                </c:ext>
              </c:extLst>
            </c:dLbl>
            <c:dLbl>
              <c:idx val="4"/>
              <c:layout>
                <c:manualLayout>
                  <c:x val="5.5549383401844237E-3"/>
                  <c:y val="3.9531048274329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3FC-4A4D-BAE4-CA5D6013A8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'Мотор-Годовые данные'!$Q$5:$Q$9</c:f>
              <c:numCache>
                <c:formatCode>0%</c:formatCode>
                <c:ptCount val="5"/>
                <c:pt idx="0">
                  <c:v>0.64262674824242783</c:v>
                </c:pt>
                <c:pt idx="1">
                  <c:v>0.73383139131816999</c:v>
                </c:pt>
                <c:pt idx="2">
                  <c:v>0.78595076032734312</c:v>
                </c:pt>
                <c:pt idx="3">
                  <c:v>0.76896375182529064</c:v>
                </c:pt>
                <c:pt idx="4">
                  <c:v>0.62943767789002791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13FC-4A4D-BAE4-CA5D6013A8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499712"/>
        <c:axId val="112498176"/>
      </c:lineChart>
      <c:catAx>
        <c:axId val="11248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496640"/>
        <c:crosses val="autoZero"/>
        <c:auto val="1"/>
        <c:lblAlgn val="ctr"/>
        <c:lblOffset val="100"/>
        <c:noMultiLvlLbl val="0"/>
      </c:catAx>
      <c:valAx>
        <c:axId val="11249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482560"/>
        <c:crosses val="autoZero"/>
        <c:crossBetween val="between"/>
      </c:valAx>
      <c:valAx>
        <c:axId val="11249817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499712"/>
        <c:crosses val="max"/>
        <c:crossBetween val="between"/>
      </c:valAx>
      <c:catAx>
        <c:axId val="112499712"/>
        <c:scaling>
          <c:orientation val="minMax"/>
        </c:scaling>
        <c:delete val="1"/>
        <c:axPos val="b"/>
        <c:majorTickMark val="out"/>
        <c:minorTickMark val="none"/>
        <c:tickLblPos val="nextTo"/>
        <c:crossAx val="1124981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478234261292386"/>
          <c:w val="1"/>
          <c:h val="0.109990654444536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среднего размера премии и средней выплаты по моторным видам страхования (ОСАГО, автокаско), тыс. руб. в 2013-2016 гг.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'Показатели 3 квартал'!$A$57</c:f>
              <c:strCache>
                <c:ptCount val="1"/>
                <c:pt idx="0">
                  <c:v>Средний размер премии, тыс. руб.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'Показатели 3 квартал'!$B$56:$P$56</c:f>
              <c:strCache>
                <c:ptCount val="15"/>
                <c:pt idx="0">
                  <c:v>1 кв 2013</c:v>
                </c:pt>
                <c:pt idx="1">
                  <c:v>2 кв 2013</c:v>
                </c:pt>
                <c:pt idx="2">
                  <c:v>3 кв 2013</c:v>
                </c:pt>
                <c:pt idx="3">
                  <c:v>4 кв 2013</c:v>
                </c:pt>
                <c:pt idx="4">
                  <c:v>1 кв 2014</c:v>
                </c:pt>
                <c:pt idx="5">
                  <c:v>2 кв 2014</c:v>
                </c:pt>
                <c:pt idx="6">
                  <c:v>3 кв 2014</c:v>
                </c:pt>
                <c:pt idx="7">
                  <c:v>4 кв 2014</c:v>
                </c:pt>
                <c:pt idx="8">
                  <c:v>1 кв 2015</c:v>
                </c:pt>
                <c:pt idx="9">
                  <c:v>2 кв 2015</c:v>
                </c:pt>
                <c:pt idx="10">
                  <c:v>3 кв 2015</c:v>
                </c:pt>
                <c:pt idx="11">
                  <c:v>4 кв 2015</c:v>
                </c:pt>
                <c:pt idx="12">
                  <c:v>1 кв 2016</c:v>
                </c:pt>
                <c:pt idx="13">
                  <c:v>2 кв 2016</c:v>
                </c:pt>
                <c:pt idx="14">
                  <c:v>3 кв 2016</c:v>
                </c:pt>
              </c:strCache>
            </c:strRef>
          </c:cat>
          <c:val>
            <c:numRef>
              <c:f>'Показатели 3 квартал'!$B$57:$P$57</c:f>
              <c:numCache>
                <c:formatCode>#,##0.00</c:formatCode>
                <c:ptCount val="15"/>
                <c:pt idx="0">
                  <c:v>6.9178613644803955</c:v>
                </c:pt>
                <c:pt idx="1">
                  <c:v>6.5262900320377195</c:v>
                </c:pt>
                <c:pt idx="2">
                  <c:v>6.7559360382552089</c:v>
                </c:pt>
                <c:pt idx="3">
                  <c:v>6.6777883361405861</c:v>
                </c:pt>
                <c:pt idx="4">
                  <c:v>7.2926074256408464</c:v>
                </c:pt>
                <c:pt idx="5">
                  <c:v>6.7663235194499487</c:v>
                </c:pt>
                <c:pt idx="6">
                  <c:v>6.7793165486838856</c:v>
                </c:pt>
                <c:pt idx="7">
                  <c:v>8.3393817641174888</c:v>
                </c:pt>
                <c:pt idx="8">
                  <c:v>8.2144787351450308</c:v>
                </c:pt>
                <c:pt idx="9">
                  <c:v>8.6320116988467799</c:v>
                </c:pt>
                <c:pt idx="10">
                  <c:v>9.4019431942417047</c:v>
                </c:pt>
                <c:pt idx="11">
                  <c:v>9.6510070944410806</c:v>
                </c:pt>
                <c:pt idx="12">
                  <c:v>10.187581467673995</c:v>
                </c:pt>
                <c:pt idx="13">
                  <c:v>9.1615375872372482</c:v>
                </c:pt>
                <c:pt idx="14">
                  <c:v>9.6495216588090198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F6-4003-B2B0-3742ED814642}"/>
            </c:ext>
          </c:extLst>
        </c:ser>
        <c:ser>
          <c:idx val="1"/>
          <c:order val="1"/>
          <c:tx>
            <c:strRef>
              <c:f>'Показатели 3 квартал'!$A$58</c:f>
              <c:strCache>
                <c:ptCount val="1"/>
                <c:pt idx="0">
                  <c:v>Средняя выплата, тыс. руб.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'Показатели 3 квартал'!$B$56:$P$56</c:f>
              <c:strCache>
                <c:ptCount val="15"/>
                <c:pt idx="0">
                  <c:v>1 кв 2013</c:v>
                </c:pt>
                <c:pt idx="1">
                  <c:v>2 кв 2013</c:v>
                </c:pt>
                <c:pt idx="2">
                  <c:v>3 кв 2013</c:v>
                </c:pt>
                <c:pt idx="3">
                  <c:v>4 кв 2013</c:v>
                </c:pt>
                <c:pt idx="4">
                  <c:v>1 кв 2014</c:v>
                </c:pt>
                <c:pt idx="5">
                  <c:v>2 кв 2014</c:v>
                </c:pt>
                <c:pt idx="6">
                  <c:v>3 кв 2014</c:v>
                </c:pt>
                <c:pt idx="7">
                  <c:v>4 кв 2014</c:v>
                </c:pt>
                <c:pt idx="8">
                  <c:v>1 кв 2015</c:v>
                </c:pt>
                <c:pt idx="9">
                  <c:v>2 кв 2015</c:v>
                </c:pt>
                <c:pt idx="10">
                  <c:v>3 кв 2015</c:v>
                </c:pt>
                <c:pt idx="11">
                  <c:v>4 кв 2015</c:v>
                </c:pt>
                <c:pt idx="12">
                  <c:v>1 кв 2016</c:v>
                </c:pt>
                <c:pt idx="13">
                  <c:v>2 кв 2016</c:v>
                </c:pt>
                <c:pt idx="14">
                  <c:v>3 кв 2016</c:v>
                </c:pt>
              </c:strCache>
            </c:strRef>
          </c:cat>
          <c:val>
            <c:numRef>
              <c:f>'Показатели 3 квартал'!$B$58:$P$58</c:f>
              <c:numCache>
                <c:formatCode>#,##0.00</c:formatCode>
                <c:ptCount val="15"/>
                <c:pt idx="0">
                  <c:v>36.387913014090145</c:v>
                </c:pt>
                <c:pt idx="1">
                  <c:v>37.191691855610699</c:v>
                </c:pt>
                <c:pt idx="2">
                  <c:v>40.080242505198591</c:v>
                </c:pt>
                <c:pt idx="3">
                  <c:v>41.224128396681564</c:v>
                </c:pt>
                <c:pt idx="4">
                  <c:v>43.516671586454876</c:v>
                </c:pt>
                <c:pt idx="5">
                  <c:v>44.067739339986858</c:v>
                </c:pt>
                <c:pt idx="6">
                  <c:v>45.018360584931202</c:v>
                </c:pt>
                <c:pt idx="7">
                  <c:v>49.058371701833046</c:v>
                </c:pt>
                <c:pt idx="8">
                  <c:v>50.593172193476512</c:v>
                </c:pt>
                <c:pt idx="9">
                  <c:v>51.791987152524364</c:v>
                </c:pt>
                <c:pt idx="10">
                  <c:v>56.612070774238461</c:v>
                </c:pt>
                <c:pt idx="11">
                  <c:v>59.09370526629926</c:v>
                </c:pt>
                <c:pt idx="12">
                  <c:v>67.358355633328827</c:v>
                </c:pt>
                <c:pt idx="13">
                  <c:v>61.835103328726461</c:v>
                </c:pt>
                <c:pt idx="14">
                  <c:v>71.233599211472225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F6-4003-B2B0-3742ED814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4415232"/>
        <c:axId val="104416768"/>
      </c:lineChart>
      <c:catAx>
        <c:axId val="10441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416768"/>
        <c:crosses val="autoZero"/>
        <c:auto val="1"/>
        <c:lblAlgn val="ctr"/>
        <c:lblOffset val="100"/>
        <c:noMultiLvlLbl val="0"/>
      </c:catAx>
      <c:valAx>
        <c:axId val="10441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41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среднего размера премии и средней выплаты ОСАГО, тыс. руб. в 2013-2016 гг.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'Показатели 3 квартал'!$A$62</c:f>
              <c:strCache>
                <c:ptCount val="1"/>
                <c:pt idx="0">
                  <c:v>Средний размер премии, тыс. руб.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'Показатели 3 квартал'!$B$56:$P$56</c:f>
              <c:strCache>
                <c:ptCount val="15"/>
                <c:pt idx="0">
                  <c:v>1 кв 2013</c:v>
                </c:pt>
                <c:pt idx="1">
                  <c:v>2 кв 2013</c:v>
                </c:pt>
                <c:pt idx="2">
                  <c:v>3 кв 2013</c:v>
                </c:pt>
                <c:pt idx="3">
                  <c:v>4 кв 2013</c:v>
                </c:pt>
                <c:pt idx="4">
                  <c:v>1 кв 2014</c:v>
                </c:pt>
                <c:pt idx="5">
                  <c:v>2 кв 2014</c:v>
                </c:pt>
                <c:pt idx="6">
                  <c:v>3 кв 2014</c:v>
                </c:pt>
                <c:pt idx="7">
                  <c:v>4 кв 2014</c:v>
                </c:pt>
                <c:pt idx="8">
                  <c:v>1 кв 2015</c:v>
                </c:pt>
                <c:pt idx="9">
                  <c:v>2 кв 2015</c:v>
                </c:pt>
                <c:pt idx="10">
                  <c:v>3 кв 2015</c:v>
                </c:pt>
                <c:pt idx="11">
                  <c:v>4 кв 2015</c:v>
                </c:pt>
                <c:pt idx="12">
                  <c:v>1 кв 2016</c:v>
                </c:pt>
                <c:pt idx="13">
                  <c:v>2 кв 2016</c:v>
                </c:pt>
                <c:pt idx="14">
                  <c:v>3 кв 2016</c:v>
                </c:pt>
              </c:strCache>
            </c:strRef>
          </c:cat>
          <c:val>
            <c:numRef>
              <c:f>'Показатели 3 квартал'!$B$62:$P$62</c:f>
              <c:numCache>
                <c:formatCode>#,##0.00</c:formatCode>
                <c:ptCount val="15"/>
                <c:pt idx="0">
                  <c:v>3.1468853533912196</c:v>
                </c:pt>
                <c:pt idx="1">
                  <c:v>3.0750753503122614</c:v>
                </c:pt>
                <c:pt idx="2">
                  <c:v>3.2049709324648079</c:v>
                </c:pt>
                <c:pt idx="3">
                  <c:v>3.2601552928440531</c:v>
                </c:pt>
                <c:pt idx="4">
                  <c:v>3.3423738283616071</c:v>
                </c:pt>
                <c:pt idx="5">
                  <c:v>3.2671090941869969</c:v>
                </c:pt>
                <c:pt idx="6">
                  <c:v>3.3294302272588348</c:v>
                </c:pt>
                <c:pt idx="7">
                  <c:v>4.192646210810647</c:v>
                </c:pt>
                <c:pt idx="8">
                  <c:v>4.3683019733735469</c:v>
                </c:pt>
                <c:pt idx="9">
                  <c:v>5.3671285732595964</c:v>
                </c:pt>
                <c:pt idx="10">
                  <c:v>6.0301876406739519</c:v>
                </c:pt>
                <c:pt idx="11">
                  <c:v>6.1287421591954416</c:v>
                </c:pt>
                <c:pt idx="12">
                  <c:v>6.3953915227962392</c:v>
                </c:pt>
                <c:pt idx="13">
                  <c:v>5.9447343092914009</c:v>
                </c:pt>
                <c:pt idx="14">
                  <c:v>6.1753337505225714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3E-4C52-96AB-B0E3FD096F71}"/>
            </c:ext>
          </c:extLst>
        </c:ser>
        <c:ser>
          <c:idx val="1"/>
          <c:order val="1"/>
          <c:tx>
            <c:strRef>
              <c:f>'Показатели 3 квартал'!$A$63</c:f>
              <c:strCache>
                <c:ptCount val="1"/>
                <c:pt idx="0">
                  <c:v>Средняя выплата, тыс. руб.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'Показатели 3 квартал'!$B$56:$P$56</c:f>
              <c:strCache>
                <c:ptCount val="15"/>
                <c:pt idx="0">
                  <c:v>1 кв 2013</c:v>
                </c:pt>
                <c:pt idx="1">
                  <c:v>2 кв 2013</c:v>
                </c:pt>
                <c:pt idx="2">
                  <c:v>3 кв 2013</c:v>
                </c:pt>
                <c:pt idx="3">
                  <c:v>4 кв 2013</c:v>
                </c:pt>
                <c:pt idx="4">
                  <c:v>1 кв 2014</c:v>
                </c:pt>
                <c:pt idx="5">
                  <c:v>2 кв 2014</c:v>
                </c:pt>
                <c:pt idx="6">
                  <c:v>3 кв 2014</c:v>
                </c:pt>
                <c:pt idx="7">
                  <c:v>4 кв 2014</c:v>
                </c:pt>
                <c:pt idx="8">
                  <c:v>1 кв 2015</c:v>
                </c:pt>
                <c:pt idx="9">
                  <c:v>2 кв 2015</c:v>
                </c:pt>
                <c:pt idx="10">
                  <c:v>3 кв 2015</c:v>
                </c:pt>
                <c:pt idx="11">
                  <c:v>4 кв 2015</c:v>
                </c:pt>
                <c:pt idx="12">
                  <c:v>1 кв 2016</c:v>
                </c:pt>
                <c:pt idx="13">
                  <c:v>2 кв 2016</c:v>
                </c:pt>
                <c:pt idx="14">
                  <c:v>3 кв 2016</c:v>
                </c:pt>
              </c:strCache>
            </c:strRef>
          </c:cat>
          <c:val>
            <c:numRef>
              <c:f>'Показатели 3 квартал'!$B$63:$P$63</c:f>
              <c:numCache>
                <c:formatCode>#,##0.00</c:formatCode>
                <c:ptCount val="15"/>
                <c:pt idx="0">
                  <c:v>25.186043134933485</c:v>
                </c:pt>
                <c:pt idx="1">
                  <c:v>25.718084140205018</c:v>
                </c:pt>
                <c:pt idx="2">
                  <c:v>29.42842415037622</c:v>
                </c:pt>
                <c:pt idx="3">
                  <c:v>30.570745497311087</c:v>
                </c:pt>
                <c:pt idx="4">
                  <c:v>29.804670580233871</c:v>
                </c:pt>
                <c:pt idx="5">
                  <c:v>31.265814185056836</c:v>
                </c:pt>
                <c:pt idx="6">
                  <c:v>34.615978857491356</c:v>
                </c:pt>
                <c:pt idx="7">
                  <c:v>38.128476836332567</c:v>
                </c:pt>
                <c:pt idx="8">
                  <c:v>38.712635269373557</c:v>
                </c:pt>
                <c:pt idx="9">
                  <c:v>41.537971847680282</c:v>
                </c:pt>
                <c:pt idx="10">
                  <c:v>51.978672710752676</c:v>
                </c:pt>
                <c:pt idx="11">
                  <c:v>53.844203827595045</c:v>
                </c:pt>
                <c:pt idx="12">
                  <c:v>61.409287318540976</c:v>
                </c:pt>
                <c:pt idx="13">
                  <c:v>55.771201908547859</c:v>
                </c:pt>
                <c:pt idx="14">
                  <c:v>70.613372049735688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3E-4C52-96AB-B0E3FD096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4438400"/>
        <c:axId val="104456576"/>
      </c:lineChart>
      <c:catAx>
        <c:axId val="10443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456576"/>
        <c:crosses val="autoZero"/>
        <c:auto val="1"/>
        <c:lblAlgn val="ctr"/>
        <c:lblOffset val="100"/>
        <c:noMultiLvlLbl val="0"/>
      </c:catAx>
      <c:valAx>
        <c:axId val="10445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43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</a:t>
            </a:r>
            <a:r>
              <a:rPr lang="ru-RU" baseline="0"/>
              <a:t> структуры</a:t>
            </a:r>
            <a:r>
              <a:rPr lang="ru-RU"/>
              <a:t> премий</a:t>
            </a:r>
            <a:r>
              <a:rPr lang="ru-RU" baseline="0"/>
              <a:t> страховых организаций в 2013-2016 гг.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9403260612165265E-2"/>
          <c:y val="0.2278802401056107"/>
          <c:w val="0.76091155094122054"/>
          <c:h val="0.668749860155365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'Рынок-Структура премий'!$A$18</c:f>
              <c:strCache>
                <c:ptCount val="1"/>
                <c:pt idx="0">
                  <c:v>Доля премий, полученных без участия посредников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'Рынок-Структура премий'!$C$17:$F$17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3 кв 2016</c:v>
                </c:pt>
              </c:strCache>
            </c:strRef>
          </c:cat>
          <c:val>
            <c:numRef>
              <c:f>'Рынок-Структура премий'!$C$18:$F$18</c:f>
              <c:numCache>
                <c:formatCode>0.0%</c:formatCode>
                <c:ptCount val="4"/>
                <c:pt idx="0">
                  <c:v>0.31379070889985006</c:v>
                </c:pt>
                <c:pt idx="1">
                  <c:v>0.31015566024398206</c:v>
                </c:pt>
                <c:pt idx="2">
                  <c:v>0.32069555824172302</c:v>
                </c:pt>
                <c:pt idx="3">
                  <c:v>0.30591167447977424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35-4641-A9E2-D7BDEEB5A1BC}"/>
            </c:ext>
          </c:extLst>
        </c:ser>
        <c:ser>
          <c:idx val="1"/>
          <c:order val="1"/>
          <c:tx>
            <c:strRef>
              <c:f>'Рынок-Структура премий'!$A$19</c:f>
              <c:strCache>
                <c:ptCount val="1"/>
                <c:pt idx="0">
                  <c:v>Доля премий, полученных через интернет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'Рынок-Структура премий'!$C$17:$F$17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3 кв 2016</c:v>
                </c:pt>
              </c:strCache>
            </c:strRef>
          </c:cat>
          <c:val>
            <c:numRef>
              <c:f>'Рынок-Структура премий'!$C$19:$F$19</c:f>
              <c:numCache>
                <c:formatCode>0.0%</c:formatCode>
                <c:ptCount val="4"/>
                <c:pt idx="0">
                  <c:v>1.8469942265010079E-3</c:v>
                </c:pt>
                <c:pt idx="1">
                  <c:v>2.8306685908669857E-3</c:v>
                </c:pt>
                <c:pt idx="2">
                  <c:v>3.0866285278773257E-3</c:v>
                </c:pt>
                <c:pt idx="3">
                  <c:v>4.515033393802226E-3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35-4641-A9E2-D7BDEEB5A1BC}"/>
            </c:ext>
          </c:extLst>
        </c:ser>
        <c:ser>
          <c:idx val="2"/>
          <c:order val="2"/>
          <c:tx>
            <c:strRef>
              <c:f>'Рынок-Структура премий'!$A$20</c:f>
              <c:strCache>
                <c:ptCount val="1"/>
                <c:pt idx="0">
                  <c:v>Доля премий, полученных при участии посредников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'Рынок-Структура премий'!$C$17:$F$17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3 кв 2016</c:v>
                </c:pt>
              </c:strCache>
            </c:strRef>
          </c:cat>
          <c:val>
            <c:numRef>
              <c:f>'Рынок-Структура премий'!$C$20:$F$20</c:f>
              <c:numCache>
                <c:formatCode>0.0%</c:formatCode>
                <c:ptCount val="4"/>
                <c:pt idx="0">
                  <c:v>0.68436229687364891</c:v>
                </c:pt>
                <c:pt idx="1">
                  <c:v>0.687013671165151</c:v>
                </c:pt>
                <c:pt idx="2">
                  <c:v>0.67621781323039976</c:v>
                </c:pt>
                <c:pt idx="3">
                  <c:v>0.68957329212642371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35-4641-A9E2-D7BDEEB5A1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260544"/>
        <c:axId val="105262080"/>
      </c:barChart>
      <c:catAx>
        <c:axId val="10526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262080"/>
        <c:crosses val="autoZero"/>
        <c:auto val="1"/>
        <c:lblAlgn val="ctr"/>
        <c:lblOffset val="100"/>
        <c:noMultiLvlLbl val="0"/>
      </c:catAx>
      <c:valAx>
        <c:axId val="10526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26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11863208440472"/>
          <c:y val="0.22148583145009226"/>
          <c:w val="0.16425036929175943"/>
          <c:h val="0.681884068288932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9375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AE8FA-63CD-410F-A9DB-9B180935745C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96425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9375" y="9496425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C7ED2-5284-4CBE-B029-1F2C749C03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803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13" cy="500275"/>
          </a:xfrm>
          <a:prstGeom prst="rect">
            <a:avLst/>
          </a:prstGeom>
        </p:spPr>
        <p:txBody>
          <a:bodyPr vert="horz" lIns="84481" tIns="42241" rIns="84481" bIns="42241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8584" y="0"/>
            <a:ext cx="2975913" cy="500275"/>
          </a:xfrm>
          <a:prstGeom prst="rect">
            <a:avLst/>
          </a:prstGeom>
        </p:spPr>
        <p:txBody>
          <a:bodyPr vert="horz" lIns="84481" tIns="42241" rIns="84481" bIns="42241" rtlCol="0"/>
          <a:lstStyle>
            <a:lvl1pPr algn="r">
              <a:defRPr sz="1100"/>
            </a:lvl1pPr>
          </a:lstStyle>
          <a:p>
            <a:fld id="{383F6A59-6E75-4865-8B7E-8164065FA7B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4481" tIns="42241" rIns="84481" bIns="422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6306" y="4748900"/>
            <a:ext cx="5493327" cy="4499504"/>
          </a:xfrm>
          <a:prstGeom prst="rect">
            <a:avLst/>
          </a:prstGeom>
        </p:spPr>
        <p:txBody>
          <a:bodyPr vert="horz" lIns="84481" tIns="42241" rIns="84481" bIns="4224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96316"/>
            <a:ext cx="2975913" cy="500274"/>
          </a:xfrm>
          <a:prstGeom prst="rect">
            <a:avLst/>
          </a:prstGeom>
        </p:spPr>
        <p:txBody>
          <a:bodyPr vert="horz" lIns="84481" tIns="42241" rIns="84481" bIns="42241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8584" y="9496316"/>
            <a:ext cx="2975913" cy="500274"/>
          </a:xfrm>
          <a:prstGeom prst="rect">
            <a:avLst/>
          </a:prstGeom>
        </p:spPr>
        <p:txBody>
          <a:bodyPr vert="horz" lIns="84481" tIns="42241" rIns="84481" bIns="42241" rtlCol="0" anchor="b"/>
          <a:lstStyle>
            <a:lvl1pPr algn="r">
              <a:defRPr sz="1100"/>
            </a:lvl1pPr>
          </a:lstStyle>
          <a:p>
            <a:fld id="{3B9AE18E-D643-469F-A546-9FEF65275B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703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E6B0-6259-4CE8-8F98-2CBCA2475692}" type="datetime1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B46D-F570-486C-86F2-9A99C9F5D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035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46E1-3454-4AE5-8827-31214BC225B5}" type="datetime1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B46D-F570-486C-86F2-9A99C9F5D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184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F96E-5310-40F1-8A6B-89176B2E892B}" type="datetime1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B46D-F570-486C-86F2-9A99C9F5D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911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АФИ_Титульный_слайд_Картинка_Тем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874173"/>
            <a:ext cx="10080625" cy="5685505"/>
          </a:xfrm>
          <a:effectLst>
            <a:outerShdw blurRad="50800" dist="38100" dir="16200000" rotWithShape="0">
              <a:prstClr val="black">
                <a:alpha val="18000"/>
              </a:prstClr>
            </a:outerShdw>
          </a:effectLst>
        </p:spPr>
        <p:txBody>
          <a:bodyPr>
            <a:normAutofit/>
          </a:bodyPr>
          <a:lstStyle>
            <a:lvl1pPr>
              <a:defRPr sz="2035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Фоновое изображение размер 846</a:t>
            </a:r>
            <a:r>
              <a:rPr lang="en-US" dirty="0"/>
              <a:t>x</a:t>
            </a:r>
            <a:r>
              <a:rPr lang="ru-RU" dirty="0"/>
              <a:t>436</a:t>
            </a:r>
            <a:r>
              <a:rPr lang="en-US" dirty="0" err="1"/>
              <a:t>px</a:t>
            </a:r>
            <a:r>
              <a:rPr lang="en-US" dirty="0"/>
              <a:t> (14</a:t>
            </a:r>
            <a:r>
              <a:rPr lang="ru-RU" dirty="0"/>
              <a:t>.</a:t>
            </a:r>
            <a:r>
              <a:rPr lang="en-US" dirty="0"/>
              <a:t>33x27.5</a:t>
            </a:r>
            <a:r>
              <a:rPr lang="ru-RU" dirty="0"/>
              <a:t> см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17" name="Picture 2" descr="C:\Users\trooper\Desktop\1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88" y="509939"/>
            <a:ext cx="2565390" cy="98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16501" y="2794416"/>
            <a:ext cx="8792308" cy="1620430"/>
          </a:xfrm>
        </p:spPr>
        <p:txBody>
          <a:bodyPr anchor="t">
            <a:normAutofit/>
          </a:bodyPr>
          <a:lstStyle>
            <a:lvl1pPr algn="l">
              <a:defRPr sz="3053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  <a:br>
              <a:rPr lang="ru-RU" dirty="0"/>
            </a:br>
            <a:br>
              <a:rPr lang="ru-RU" dirty="0"/>
            </a:br>
            <a:br>
              <a:rPr lang="en-US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6741" y="6399228"/>
            <a:ext cx="4396642" cy="317502"/>
          </a:xfrm>
        </p:spPr>
        <p:txBody>
          <a:bodyPr>
            <a:normAutofit/>
          </a:bodyPr>
          <a:lstStyle>
            <a:lvl1pPr marL="0" indent="0" algn="l">
              <a:buNone/>
              <a:defRPr sz="1425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5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0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60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26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9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56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21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год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643670" y="6300011"/>
            <a:ext cx="8645769" cy="19842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2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3352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0ED3-51F3-4C43-8874-0596BCB4018B}" type="datetime1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B46D-F570-486C-86F2-9A99C9F5D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80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A2F9-F1E1-4A4D-8DC4-32E1F0F101E4}" type="datetime1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B46D-F570-486C-86F2-9A99C9F5D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08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1349-CD39-4A05-B8CB-43B9C52EF127}" type="datetime1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B46D-F570-486C-86F2-9A99C9F5D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7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C69A-6515-44D2-95F7-5E1248F83B62}" type="datetime1">
              <a:rPr lang="ru-RU" smtClean="0"/>
              <a:pPr/>
              <a:t>06.12.2016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B46D-F570-486C-86F2-9A99C9F5D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76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104E-CD03-46FC-A467-F73559C15BDE}" type="datetime1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B46D-F570-486C-86F2-9A99C9F5D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0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F130-C393-4F16-989E-7F96A0F8364D}" type="datetime1">
              <a:rPr lang="ru-RU" smtClean="0"/>
              <a:pPr/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B46D-F570-486C-86F2-9A99C9F5D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47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9D72-2F23-49DC-93D8-B4FAAAE444AC}" type="datetime1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B46D-F570-486C-86F2-9A99C9F5D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93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F83B-A208-41EA-9F8F-3634E098DB1A}" type="datetime1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B46D-F570-486C-86F2-9A99C9F5D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760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920" y="251445"/>
            <a:ext cx="7992888" cy="125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FB7F-823B-4CDF-AC8E-771CBEA18840}" type="datetime1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04808" y="145896"/>
            <a:ext cx="57581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2B46D-F570-486C-86F2-9A99C9F5DE0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 descr="https://upload.wikimedia.org/wikipedia/ru/thumb/6/63/VSS_logo_1.svg/1280px-VSS_logo_1.svg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7" y="144016"/>
            <a:ext cx="1561051" cy="100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04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006666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6666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006666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rgbClr val="006666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rgbClr val="006666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100" kern="1200">
          <a:solidFill>
            <a:srgbClr val="006666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2688"/>
          <a:stretch/>
        </p:blipFill>
        <p:spPr>
          <a:xfrm flipH="1">
            <a:off x="-1" y="2101568"/>
            <a:ext cx="10080625" cy="519558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3926393"/>
            <a:ext cx="5553254" cy="3363849"/>
          </a:xfrm>
          <a:prstGeom prst="rect">
            <a:avLst/>
          </a:prstGeom>
          <a:solidFill>
            <a:schemeClr val="tx1"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cap="all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Павел </a:t>
            </a:r>
            <a:r>
              <a:rPr lang="ru-RU" sz="2000" b="1" cap="all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самиев</a:t>
            </a:r>
            <a:r>
              <a:rPr lang="ru-RU" sz="2000" b="1" cap="all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,</a:t>
            </a:r>
          </a:p>
          <a:p>
            <a:r>
              <a:rPr lang="ru-RU" sz="1600" b="1" cap="all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Управляющий директор </a:t>
            </a:r>
            <a:r>
              <a:rPr lang="ru-RU" sz="1600" b="1" cap="all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Нра</a:t>
            </a:r>
            <a:r>
              <a:rPr lang="ru-RU" sz="1600" b="1" cap="all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, </a:t>
            </a:r>
          </a:p>
          <a:p>
            <a:r>
              <a:rPr lang="ru-RU" sz="1600" b="1" cap="all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директор института страхования </a:t>
            </a:r>
            <a:r>
              <a:rPr lang="ru-RU" sz="1600" b="1" cap="all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всс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" y="1"/>
            <a:ext cx="10080625" cy="3926392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32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05290" y="6493105"/>
            <a:ext cx="4396642" cy="293109"/>
          </a:xfrm>
        </p:spPr>
        <p:txBody>
          <a:bodyPr>
            <a:normAutofit/>
          </a:bodyPr>
          <a:lstStyle/>
          <a:p>
            <a:r>
              <a:rPr lang="ru-RU" sz="1018" dirty="0"/>
              <a:t>Москва, 2016 год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605290" y="6449996"/>
            <a:ext cx="8645769" cy="18317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16450" y="5753766"/>
            <a:ext cx="7300489" cy="439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40393" y="2902489"/>
            <a:ext cx="6953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cap="all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СТРАХОВОЙ РЫНОК: </a:t>
            </a:r>
          </a:p>
          <a:p>
            <a:pPr>
              <a:defRPr/>
            </a:pPr>
            <a:r>
              <a:rPr lang="ru-RU" sz="2400" b="1" cap="all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СТРУКТУРНЫЕ ИЗМЕНЕНИЯ</a:t>
            </a:r>
          </a:p>
          <a:p>
            <a:pPr>
              <a:defRPr/>
            </a:pPr>
            <a:endParaRPr lang="ru-RU" sz="2400" b="1" cap="all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848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B46D-F570-486C-86F2-9A99C9F5DE0B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082298" y="4669481"/>
            <a:ext cx="1455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Источник: Институт Страхования ВСС по данным Банка России</a:t>
            </a:r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719831" y="414091"/>
            <a:ext cx="7992888" cy="1258887"/>
          </a:xfrm>
        </p:spPr>
        <p:txBody>
          <a:bodyPr/>
          <a:lstStyle/>
          <a:p>
            <a:r>
              <a:rPr lang="ru-RU" dirty="0"/>
              <a:t>Структура каналов продаж моторных видов страхования (ОСАГО, КАСКО)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069373144"/>
              </p:ext>
            </p:extLst>
          </p:nvPr>
        </p:nvGraphicFramePr>
        <p:xfrm>
          <a:off x="575816" y="1331565"/>
          <a:ext cx="8280919" cy="5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1673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Динамика выплат и сборов</a:t>
            </a:r>
            <a:r>
              <a:rPr lang="en-US" dirty="0"/>
              <a:t> </a:t>
            </a:r>
            <a:r>
              <a:rPr lang="ru-RU" dirty="0"/>
              <a:t>страхования жизни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B46D-F570-486C-86F2-9A99C9F5DE0B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82990" y="7137423"/>
            <a:ext cx="259228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Институт Страхования ВСС по данным Банка России</a:t>
            </a:r>
          </a:p>
        </p:txBody>
      </p:sp>
      <p:graphicFrame>
        <p:nvGraphicFramePr>
          <p:cNvPr id="13" name="Диаграмма 12"/>
          <p:cNvGraphicFramePr/>
          <p:nvPr>
            <p:extLst/>
          </p:nvPr>
        </p:nvGraphicFramePr>
        <p:xfrm>
          <a:off x="503809" y="1259558"/>
          <a:ext cx="5616622" cy="5663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>
            <p:extLst/>
          </p:nvPr>
        </p:nvGraphicFramePr>
        <p:xfrm>
          <a:off x="6120432" y="1259558"/>
          <a:ext cx="3384375" cy="5663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4684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20560" y="1547589"/>
            <a:ext cx="9485270" cy="5760640"/>
          </a:xfrm>
          <a:prstGeom prst="roundRect">
            <a:avLst>
              <a:gd name="adj" fmla="val 68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6666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B46D-F570-486C-86F2-9A99C9F5DE0B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719831" y="414091"/>
            <a:ext cx="7992888" cy="1258887"/>
          </a:xfrm>
        </p:spPr>
        <p:txBody>
          <a:bodyPr/>
          <a:lstStyle/>
          <a:p>
            <a:r>
              <a:rPr lang="ru-RU" dirty="0"/>
              <a:t>Лидеры рынка по сегментам: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9831" y="1713501"/>
            <a:ext cx="10945216" cy="5062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Страхование жизни: Сбербанк страхование жизни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Страхование </a:t>
            </a:r>
            <a:r>
              <a:rPr lang="ru-RU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юрлиц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СОГАЗ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ДМС: СОГАЗ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онлайн-страхование: Тинькофф страхование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-страхование: Группа Ренессанс страхование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Страхование физлиц: РОСГОССТРАХ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ОСАГО: РОСГОССТРАХ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АВТОКАСКО: Ингосстрах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Страхование ответственности: Ингосстрах</a:t>
            </a:r>
          </a:p>
        </p:txBody>
      </p:sp>
    </p:spTree>
    <p:extLst>
      <p:ext uri="{BB962C8B-B14F-4D97-AF65-F5344CB8AC3E}">
        <p14:creationId xmlns:p14="http://schemas.microsoft.com/office/powerpoint/2010/main" val="3734474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20560" y="1547589"/>
            <a:ext cx="9485270" cy="5760640"/>
          </a:xfrm>
          <a:prstGeom prst="roundRect">
            <a:avLst>
              <a:gd name="adj" fmla="val 68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6666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B46D-F570-486C-86F2-9A99C9F5DE0B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719831" y="414091"/>
            <a:ext cx="7992888" cy="1258887"/>
          </a:xfrm>
        </p:spPr>
        <p:txBody>
          <a:bodyPr/>
          <a:lstStyle/>
          <a:p>
            <a:r>
              <a:rPr lang="ru-RU" dirty="0"/>
              <a:t>Лидеры по динамике роста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9831" y="2251058"/>
            <a:ext cx="10945216" cy="426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Страхование жизни: Ингосстрах жизнь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Страхование воздушного транспорта: СОГАЗ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Страхование ответственности: Ингосстрах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Банкострахование</a:t>
            </a: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ВТБ страхование жизни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Страхование от НС: ВТБ страхование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Морское страхование: Арсенал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653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B46D-F570-486C-86F2-9A99C9F5DE0B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709" y="1259557"/>
            <a:ext cx="10045916" cy="6300118"/>
          </a:xfrm>
          <a:prstGeom prst="roundRect">
            <a:avLst>
              <a:gd name="adj" fmla="val 68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ru-RU" sz="2400" b="1" dirty="0">
                <a:solidFill>
                  <a:schemeClr val="tx2"/>
                </a:solidFill>
              </a:rPr>
              <a:t>Совершенствование медицинского страхования</a:t>
            </a:r>
          </a:p>
          <a:p>
            <a:endParaRPr lang="ru-RU" sz="24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 dirty="0">
                <a:solidFill>
                  <a:schemeClr val="tx2"/>
                </a:solidFill>
              </a:rPr>
              <a:t>конкретизировать программы госгарантий бесплатного предоставления гражданам медицинской помощи по перечню медицинских услуг и условиям их предоставления и определить, что гарантируется пациенту бесплатно при конкретном заболевании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u="sng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 dirty="0">
                <a:solidFill>
                  <a:schemeClr val="tx2"/>
                </a:solidFill>
              </a:rPr>
              <a:t>предоставить право СМО при проведении контрольных мероприятий по ОМС осуществлять проверку оказания платных медицинских услуг с применением при выявлении нарушений соответствующих мер.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u="sng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 dirty="0">
                <a:solidFill>
                  <a:schemeClr val="tx2"/>
                </a:solidFill>
              </a:rPr>
              <a:t>Необходимо повысить профилактическую ориентированность деятельности СМО, в т. ч. диспансеризации.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u="sng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 dirty="0">
                <a:solidFill>
                  <a:schemeClr val="tx2"/>
                </a:solidFill>
              </a:rPr>
              <a:t>Продолжить развитие и совершенствование системы ОМС в России, в части повышения роли и ответственности СМО, расширения функций СМО, внедрения конкурентной рисковой модели ОМС, в которой СМО будут брать на себя часть рисков по оплате медицинской помощи, в связи с чем повысится их мотивация к поиску более эффективной структуры оказания медицинской помощи.</a:t>
            </a:r>
            <a:endParaRPr lang="ru-RU" u="sng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2626" y="-42790"/>
            <a:ext cx="61500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006666"/>
                </a:solidFill>
              </a:rPr>
              <a:t>Что нужно сделать: </a:t>
            </a:r>
          </a:p>
          <a:p>
            <a:r>
              <a:rPr lang="ru-RU" sz="4400" dirty="0">
                <a:solidFill>
                  <a:srgbClr val="006666"/>
                </a:solidFill>
              </a:rPr>
              <a:t>стимулы развития рынка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07926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B46D-F570-486C-86F2-9A99C9F5DE0B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709" y="1259557"/>
            <a:ext cx="10045916" cy="6300118"/>
          </a:xfrm>
          <a:prstGeom prst="roundRect">
            <a:avLst>
              <a:gd name="adj" fmla="val 68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2"/>
                </a:solidFill>
              </a:rPr>
              <a:t>Число жалоб на страховщиков снижается (!)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2"/>
                </a:solidFill>
              </a:rPr>
              <a:t>Внедрение института омбудсмена поможет еще снизить напряженность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2"/>
                </a:solidFill>
              </a:rPr>
              <a:t>Основное давление и «экстремизм» присущи больше не потребителям, а юридическим посредникам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2"/>
                </a:solidFill>
              </a:rPr>
              <a:t>Мошенничество все чаще приобретает формы «защиты прав потребителей», в реальности имея другие цели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2"/>
                </a:solidFill>
              </a:rPr>
              <a:t>Работа по повышению защиты потребителей страховых услуг ведется и регулятором, и страховым сообществом</a:t>
            </a:r>
          </a:p>
          <a:p>
            <a:endParaRPr lang="ru-RU" sz="2400" b="1" u="sng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2626" y="-42790"/>
            <a:ext cx="74985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006666"/>
                </a:solidFill>
              </a:rPr>
              <a:t>Потребительский экстремизм:</a:t>
            </a:r>
          </a:p>
          <a:p>
            <a:r>
              <a:rPr lang="ru-RU" sz="4400" dirty="0">
                <a:solidFill>
                  <a:srgbClr val="006666"/>
                </a:solidFill>
              </a:rPr>
              <a:t> мифы и реальность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187201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B46D-F570-486C-86F2-9A99C9F5DE0B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709" y="1259557"/>
            <a:ext cx="10045916" cy="6300118"/>
          </a:xfrm>
          <a:prstGeom prst="roundRect">
            <a:avLst>
              <a:gd name="adj" fmla="val 68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2"/>
                </a:solidFill>
              </a:rPr>
              <a:t>Потребители должны больше знать про свои права, обязанности и нюансы страхования. Повышение страховой культуры очень важно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2"/>
                </a:solidFill>
              </a:rPr>
              <a:t>Судебная система объективно работает сейчас не столько на потребителей, сколько на «третью сторону»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2"/>
                </a:solidFill>
              </a:rPr>
              <a:t>«</a:t>
            </a:r>
            <a:r>
              <a:rPr lang="ru-RU" sz="2400" b="1" dirty="0" err="1">
                <a:solidFill>
                  <a:schemeClr val="tx2"/>
                </a:solidFill>
              </a:rPr>
              <a:t>Юризм</a:t>
            </a:r>
            <a:r>
              <a:rPr lang="ru-RU" sz="2400" b="1" dirty="0">
                <a:solidFill>
                  <a:schemeClr val="tx2"/>
                </a:solidFill>
              </a:rPr>
              <a:t>» развивается: не только «</a:t>
            </a:r>
            <a:r>
              <a:rPr lang="ru-RU" sz="2400" b="1" dirty="0" err="1">
                <a:solidFill>
                  <a:schemeClr val="tx2"/>
                </a:solidFill>
              </a:rPr>
              <a:t>автоюризм</a:t>
            </a:r>
            <a:r>
              <a:rPr lang="ru-RU" sz="2400" b="1" dirty="0">
                <a:solidFill>
                  <a:schemeClr val="tx2"/>
                </a:solidFill>
              </a:rPr>
              <a:t>», но и «медицинский </a:t>
            </a:r>
            <a:r>
              <a:rPr lang="ru-RU" sz="2400" b="1" dirty="0" err="1">
                <a:solidFill>
                  <a:schemeClr val="tx2"/>
                </a:solidFill>
              </a:rPr>
              <a:t>юризм</a:t>
            </a:r>
            <a:r>
              <a:rPr lang="ru-RU" sz="2400" b="1" dirty="0">
                <a:solidFill>
                  <a:schemeClr val="tx2"/>
                </a:solidFill>
              </a:rPr>
              <a:t>» и другие формы. Нужны превентивные меры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2"/>
                </a:solidFill>
              </a:rPr>
              <a:t>Ключ к успеху:</a:t>
            </a:r>
          </a:p>
          <a:p>
            <a:r>
              <a:rPr lang="ru-RU" sz="2400" b="1" dirty="0">
                <a:solidFill>
                  <a:schemeClr val="tx2"/>
                </a:solidFill>
              </a:rPr>
              <a:t>Ответственность участников рынка перед потребителями, работа регулятора с ФОИВ и судебной системой для снижения уровня мошенничества и злоупотреблений, развитие рыночных баз данных, обмен информацией, развитие БСИ.</a:t>
            </a:r>
          </a:p>
          <a:p>
            <a:endParaRPr lang="ru-RU" sz="2400" b="1" u="sng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2626" y="-42790"/>
            <a:ext cx="74985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006666"/>
                </a:solidFill>
              </a:rPr>
              <a:t>Потребительский экстремизм:</a:t>
            </a:r>
          </a:p>
          <a:p>
            <a:r>
              <a:rPr lang="ru-RU" sz="4400" dirty="0">
                <a:solidFill>
                  <a:srgbClr val="006666"/>
                </a:solidFill>
              </a:rPr>
              <a:t> мифы и реальность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93579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60475" y="-198836"/>
            <a:ext cx="184731" cy="39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 sz="198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4" descr="Картинки по запросу ассоциация региональных банков"/>
          <p:cNvSpPr>
            <a:spLocks noChangeAspect="1" noChangeArrowheads="1"/>
          </p:cNvSpPr>
          <p:nvPr/>
        </p:nvSpPr>
        <p:spPr bwMode="auto">
          <a:xfrm>
            <a:off x="1388220" y="-159244"/>
            <a:ext cx="251989" cy="3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198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2750" y="2928863"/>
            <a:ext cx="55258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solidFill>
                  <a:srgbClr val="0099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Спасибо за внимание!</a:t>
            </a:r>
            <a:endParaRPr lang="en-US" sz="4000" dirty="0">
              <a:solidFill>
                <a:srgbClr val="0099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6995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91840" y="547534"/>
            <a:ext cx="7992888" cy="1258887"/>
          </a:xfrm>
        </p:spPr>
        <p:txBody>
          <a:bodyPr/>
          <a:lstStyle/>
          <a:p>
            <a:r>
              <a:rPr lang="ru-RU" dirty="0"/>
              <a:t>Вклад отдельных отраслей в общую динамику бизнеса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B46D-F570-486C-86F2-9A99C9F5DE0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75349" y="4411220"/>
            <a:ext cx="16999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Источник: Институт Страхования ВСС по данным Банка России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996654433"/>
              </p:ext>
            </p:extLst>
          </p:nvPr>
        </p:nvGraphicFramePr>
        <p:xfrm>
          <a:off x="926258" y="1602907"/>
          <a:ext cx="8496944" cy="561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4841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Вклад отдельных отраслей в общую динамику бизнеса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B46D-F570-486C-86F2-9A99C9F5DE0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54494" y="7221121"/>
            <a:ext cx="187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Институт Страхования ВСС по данным Банка России</a:t>
            </a:r>
          </a:p>
        </p:txBody>
      </p:sp>
      <p:graphicFrame>
        <p:nvGraphicFramePr>
          <p:cNvPr id="11" name="Диаграмма 10"/>
          <p:cNvGraphicFramePr/>
          <p:nvPr>
            <p:extLst/>
          </p:nvPr>
        </p:nvGraphicFramePr>
        <p:xfrm>
          <a:off x="539718" y="1279507"/>
          <a:ext cx="8961993" cy="5592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4258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портфеля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B46D-F570-486C-86F2-9A99C9F5DE0B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12" name="Диаграмма 11"/>
          <p:cNvGraphicFramePr/>
          <p:nvPr>
            <p:extLst/>
          </p:nvPr>
        </p:nvGraphicFramePr>
        <p:xfrm>
          <a:off x="1" y="1268835"/>
          <a:ext cx="4897436" cy="5582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/>
          </p:nvPr>
        </p:nvGraphicFramePr>
        <p:xfrm>
          <a:off x="5040312" y="1262837"/>
          <a:ext cx="4857784" cy="551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183056" y="7065985"/>
            <a:ext cx="187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Институт Страхования ВСС по данным Банка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3302286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Концентрация рынка. Количество компаний, собирающих 80% премии в различных сегментах.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B46D-F570-486C-86F2-9A99C9F5DE0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25932" y="7221121"/>
            <a:ext cx="187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Институт Страхования ВСС по данным Банка России</a:t>
            </a:r>
          </a:p>
        </p:txBody>
      </p:sp>
      <p:graphicFrame>
        <p:nvGraphicFramePr>
          <p:cNvPr id="9" name="Диаграмма 8"/>
          <p:cNvGraphicFramePr/>
          <p:nvPr>
            <p:extLst/>
          </p:nvPr>
        </p:nvGraphicFramePr>
        <p:xfrm>
          <a:off x="539718" y="1565259"/>
          <a:ext cx="9144064" cy="5484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6551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B46D-F570-486C-86F2-9A99C9F5DE0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848624" y="5436021"/>
            <a:ext cx="18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Источник: Институт Страхования ВСС по данным Банка России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079872" y="511549"/>
            <a:ext cx="7992888" cy="1258887"/>
          </a:xfrm>
        </p:spPr>
        <p:txBody>
          <a:bodyPr/>
          <a:lstStyle/>
          <a:p>
            <a:r>
              <a:rPr lang="ru-RU" dirty="0"/>
              <a:t>Динамика моторных видов страхования (ОСАГО, КАСКО, ДСАГО)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9707855"/>
              </p:ext>
            </p:extLst>
          </p:nvPr>
        </p:nvGraphicFramePr>
        <p:xfrm>
          <a:off x="503808" y="2208013"/>
          <a:ext cx="9145016" cy="49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9294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B46D-F570-486C-86F2-9A99C9F5DE0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1511920" y="251445"/>
            <a:ext cx="7992888" cy="1258887"/>
          </a:xfrm>
        </p:spPr>
        <p:txBody>
          <a:bodyPr/>
          <a:lstStyle/>
          <a:p>
            <a:r>
              <a:rPr lang="ru-RU" dirty="0"/>
              <a:t>Динамика моторных видов страхования (ОСАГО, </a:t>
            </a:r>
            <a:r>
              <a:rPr lang="ru-RU" dirty="0" err="1"/>
              <a:t>автокаско</a:t>
            </a:r>
            <a:r>
              <a:rPr lang="ru-RU" dirty="0"/>
              <a:t>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97304" y="7208861"/>
            <a:ext cx="259228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Институт Страхования ВСС по данным Банка России</a:t>
            </a:r>
          </a:p>
        </p:txBody>
      </p:sp>
      <p:graphicFrame>
        <p:nvGraphicFramePr>
          <p:cNvPr id="15" name="Диаграмма 14"/>
          <p:cNvGraphicFramePr/>
          <p:nvPr>
            <p:extLst/>
          </p:nvPr>
        </p:nvGraphicFramePr>
        <p:xfrm>
          <a:off x="182529" y="1259557"/>
          <a:ext cx="4643470" cy="5520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/>
          <p:nvPr>
            <p:extLst/>
          </p:nvPr>
        </p:nvGraphicFramePr>
        <p:xfrm>
          <a:off x="4897436" y="1422383"/>
          <a:ext cx="4929222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9271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B46D-F570-486C-86F2-9A99C9F5DE0B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1511920" y="251445"/>
            <a:ext cx="7992888" cy="1258887"/>
          </a:xfrm>
        </p:spPr>
        <p:txBody>
          <a:bodyPr/>
          <a:lstStyle/>
          <a:p>
            <a:r>
              <a:rPr lang="ru-RU" dirty="0"/>
              <a:t>Структура каналов продаж: онлайн почти не виден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68742" y="7208861"/>
            <a:ext cx="25202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Институт Страхования ВСС по данным Банка России</a:t>
            </a:r>
          </a:p>
        </p:txBody>
      </p:sp>
      <p:graphicFrame>
        <p:nvGraphicFramePr>
          <p:cNvPr id="12" name="Диаграмма 11"/>
          <p:cNvGraphicFramePr/>
          <p:nvPr>
            <p:extLst/>
          </p:nvPr>
        </p:nvGraphicFramePr>
        <p:xfrm>
          <a:off x="503808" y="1187548"/>
          <a:ext cx="9197462" cy="594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6126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B46D-F570-486C-86F2-9A99C9F5DE0B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082298" y="4669481"/>
            <a:ext cx="1455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Источник: Институт Страхования ВСС по данным Банка России</a:t>
            </a:r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817253" y="274897"/>
            <a:ext cx="7992888" cy="1258887"/>
          </a:xfrm>
        </p:spPr>
        <p:txBody>
          <a:bodyPr/>
          <a:lstStyle/>
          <a:p>
            <a:r>
              <a:rPr lang="ru-RU" dirty="0"/>
              <a:t>Рекордная доля </a:t>
            </a:r>
            <a:r>
              <a:rPr lang="ru-RU" dirty="0" err="1"/>
              <a:t>банкострахования</a:t>
            </a:r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820246296"/>
              </p:ext>
            </p:extLst>
          </p:nvPr>
        </p:nvGraphicFramePr>
        <p:xfrm>
          <a:off x="647824" y="1259557"/>
          <a:ext cx="8712968" cy="5616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863516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9419</TotalTime>
  <Words>663</Words>
  <Application>Microsoft Office PowerPoint</Application>
  <PresentationFormat>Произвольный</PresentationFormat>
  <Paragraphs>118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Unicode MS</vt:lpstr>
      <vt:lpstr>Calibri</vt:lpstr>
      <vt:lpstr>Tahoma</vt:lpstr>
      <vt:lpstr>Times New Roman</vt:lpstr>
      <vt:lpstr>Специальное оформление</vt:lpstr>
      <vt:lpstr>Презентация PowerPoint</vt:lpstr>
      <vt:lpstr>Вклад отдельных отраслей в общую динамику бизнеса</vt:lpstr>
      <vt:lpstr>Вклад отдельных отраслей в общую динамику бизнеса</vt:lpstr>
      <vt:lpstr>Структура портфеля</vt:lpstr>
      <vt:lpstr>Концентрация рынка. Количество компаний, собирающих 80% премии в различных сегментах.</vt:lpstr>
      <vt:lpstr>Динамика моторных видов страхования (ОСАГО, КАСКО, ДСАГО)</vt:lpstr>
      <vt:lpstr>Динамика моторных видов страхования (ОСАГО, автокаско)</vt:lpstr>
      <vt:lpstr>Структура каналов продаж: онлайн почти не виден</vt:lpstr>
      <vt:lpstr>Рекордная доля банкострахования</vt:lpstr>
      <vt:lpstr>Структура каналов продаж моторных видов страхования (ОСАГО, КАСКО)</vt:lpstr>
      <vt:lpstr>Динамика выплат и сборов страхования жизни</vt:lpstr>
      <vt:lpstr>Лидеры рынка по сегментам:</vt:lpstr>
      <vt:lpstr>Лидеры по динамике роста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nadezhda largina</cp:lastModifiedBy>
  <cp:revision>454</cp:revision>
  <cp:lastPrinted>2016-10-31T22:49:03Z</cp:lastPrinted>
  <dcterms:modified xsi:type="dcterms:W3CDTF">2016-12-05T22:22:12Z</dcterms:modified>
</cp:coreProperties>
</file>