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1"/>
  </p:sldMasterIdLst>
  <p:notesMasterIdLst>
    <p:notesMasterId r:id="rId11"/>
  </p:notesMasterIdLst>
  <p:handoutMasterIdLst>
    <p:handoutMasterId r:id="rId12"/>
  </p:handoutMasterIdLst>
  <p:sldIdLst>
    <p:sldId id="848" r:id="rId2"/>
    <p:sldId id="916" r:id="rId3"/>
    <p:sldId id="865" r:id="rId4"/>
    <p:sldId id="823" r:id="rId5"/>
    <p:sldId id="743" r:id="rId6"/>
    <p:sldId id="854" r:id="rId7"/>
    <p:sldId id="917" r:id="rId8"/>
    <p:sldId id="915" r:id="rId9"/>
    <p:sldId id="856" r:id="rId10"/>
  </p:sldIdLst>
  <p:sldSz cx="9144000" cy="6858000" type="screen4x3"/>
  <p:notesSz cx="6807200" cy="9944100"/>
  <p:embeddedFontLst>
    <p:embeddedFont>
      <p:font typeface="Tahoma" pitchFamily="34" charset="0"/>
      <p:regular r:id="rId13"/>
      <p:bold r:id="rId14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83D66"/>
    <a:srgbClr val="FF00FF"/>
    <a:srgbClr val="66FF33"/>
    <a:srgbClr val="71DFF5"/>
    <a:srgbClr val="FF0000"/>
    <a:srgbClr val="F5C517"/>
    <a:srgbClr val="0066CC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617" autoAdjust="0"/>
  </p:normalViewPr>
  <p:slideViewPr>
    <p:cSldViewPr>
      <p:cViewPr varScale="1">
        <p:scale>
          <a:sx n="95" d="100"/>
          <a:sy n="95" d="100"/>
        </p:scale>
        <p:origin x="-144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2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2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721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bg2"/>
                </a:solidFill>
                <a:latin typeface="Tahoma" panose="020B0604030504040204" pitchFamily="34" charset="0"/>
                <a:cs typeface="+mn-cs"/>
              </a:defRPr>
            </a:lvl1pPr>
          </a:lstStyle>
          <a:p>
            <a:pPr>
              <a:defRPr/>
            </a:pPr>
            <a:fld id="{ABC40BC5-68EE-4217-9791-C677B9ECA3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5125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56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cs typeface="+mn-cs"/>
              </a:defRPr>
            </a:lvl1pPr>
          </a:lstStyle>
          <a:p>
            <a:pPr>
              <a:defRPr/>
            </a:pPr>
            <a:fld id="{08B85E7D-C022-484E-A7FC-CE62D74726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856038" y="94456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7A0CBA-992B-40E9-B4FF-351A77975C0F}" type="slidenum">
              <a:rPr lang="ru-RU" altLang="ru-RU"/>
              <a:pPr algn="r"/>
              <a:t>3</a:t>
            </a:fld>
            <a:endParaRPr lang="ru-RU" alt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477838"/>
            <a:ext cx="5313363" cy="39846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6813" y="4721225"/>
            <a:ext cx="5181600" cy="4476750"/>
          </a:xfrm>
          <a:noFill/>
          <a:ln/>
        </p:spPr>
        <p:txBody>
          <a:bodyPr/>
          <a:lstStyle/>
          <a:p>
            <a:pPr indent="95250" defTabSz="774700" eaLnBrk="1" hangingPunct="1"/>
            <a:endParaRPr lang="de-AT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6038" y="94456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0F2BD9-54AA-448B-89E9-4C39D67D1F2D}" type="slidenum">
              <a:rPr lang="ru-RU" altLang="ru-RU"/>
              <a:pPr algn="r"/>
              <a:t>6</a:t>
            </a:fld>
            <a:endParaRPr lang="ru-RU" alt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477838"/>
            <a:ext cx="5313363" cy="3984625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6813" y="4721225"/>
            <a:ext cx="5181600" cy="4476750"/>
          </a:xfrm>
          <a:noFill/>
          <a:ln/>
        </p:spPr>
        <p:txBody>
          <a:bodyPr/>
          <a:lstStyle/>
          <a:p>
            <a:pPr indent="95250" defTabSz="774700" eaLnBrk="1" hangingPunct="1"/>
            <a:endParaRPr lang="de-AT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56038" y="94456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260F19-1FF8-40A8-824E-46F41343C1E1}" type="slidenum">
              <a:rPr lang="ru-RU" altLang="ru-RU"/>
              <a:pPr algn="r"/>
              <a:t>7</a:t>
            </a:fld>
            <a:endParaRPr lang="ru-RU" alt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477838"/>
            <a:ext cx="5313363" cy="3984625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6813" y="4721225"/>
            <a:ext cx="5181600" cy="4476750"/>
          </a:xfrm>
          <a:noFill/>
          <a:ln/>
        </p:spPr>
        <p:txBody>
          <a:bodyPr/>
          <a:lstStyle/>
          <a:p>
            <a:pPr indent="95250" defTabSz="774700" eaLnBrk="1" hangingPunct="1"/>
            <a:endParaRPr lang="de-AT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56038" y="94456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9349D7-FCA1-40F3-838E-4128A95AEC6C}" type="slidenum">
              <a:rPr lang="ru-RU" altLang="ru-RU"/>
              <a:pPr algn="r"/>
              <a:t>8</a:t>
            </a:fld>
            <a:endParaRPr lang="ru-RU" alt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477838"/>
            <a:ext cx="5313363" cy="3984625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6813" y="4721225"/>
            <a:ext cx="5181600" cy="4476750"/>
          </a:xfrm>
          <a:noFill/>
          <a:ln/>
        </p:spPr>
        <p:txBody>
          <a:bodyPr/>
          <a:lstStyle/>
          <a:p>
            <a:pPr indent="95250" defTabSz="774700" eaLnBrk="1" hangingPunct="1"/>
            <a:endParaRPr lang="de-AT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56038" y="9445625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279E2D-57E3-4609-B83D-009BE8A0AB6F}" type="slidenum">
              <a:rPr lang="ru-RU" altLang="ru-RU"/>
              <a:pPr algn="r"/>
              <a:t>9</a:t>
            </a:fld>
            <a:endParaRPr lang="ru-RU" alt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477838"/>
            <a:ext cx="5313363" cy="39846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6813" y="4721225"/>
            <a:ext cx="5181600" cy="4476750"/>
          </a:xfrm>
          <a:noFill/>
          <a:ln/>
        </p:spPr>
        <p:txBody>
          <a:bodyPr/>
          <a:lstStyle/>
          <a:p>
            <a:pPr indent="95250" defTabSz="774700" eaLnBrk="1" hangingPunct="1"/>
            <a:endParaRPr lang="de-AT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000">
              <a:latin typeface="Arial" charset="0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000">
              <a:latin typeface="Arial" charset="0"/>
              <a:cs typeface="+mn-cs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A592-E620-4905-97EA-4BA8DA2C103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08E68-153E-4378-963D-C9F91F51FC9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31D06-84CD-44E6-8FE8-10A01686F0C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0A05F-69FC-49E0-87B9-C3AC076C6D2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08C28-B5A9-4D0C-AD83-5108A5F29E3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3D2CA-67A4-401E-84FA-DA74F20311D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1C54-FF9F-4A48-A5E5-32C2336793D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B5A2F-7DC2-4CC8-A24F-9AB7B7469CC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C9C59-5787-428F-AD2E-678D1F6CC75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28F63-F929-4EBF-AD4F-1D6D0B02158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F249F-56BE-4CA2-A90A-5317482F8E9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000">
              <a:latin typeface="Arial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8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A5ED880-C2D6-402C-AC5E-139C9ACF60F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8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  <p:sp>
          <p:nvSpPr>
            <p:cNvPr id="208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Arial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acfin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 descr="C:\Users\Катя\Desktop\Ярлыки\Рабочий стол\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0188">
            <a:off x="6667500" y="-104775"/>
            <a:ext cx="247332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4140200" y="6308725"/>
            <a:ext cx="1157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>
                <a:solidFill>
                  <a:srgbClr val="1F4567"/>
                </a:solidFill>
              </a:rPr>
              <a:t>Москва 2015</a:t>
            </a: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6353175" y="3884613"/>
            <a:ext cx="18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solidFill>
                <a:srgbClr val="1F4567"/>
              </a:solidFill>
            </a:endParaRPr>
          </a:p>
          <a:p>
            <a:endParaRPr lang="ru-RU" altLang="ru-RU"/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5292725" y="4437063"/>
            <a:ext cx="3621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altLang="ru-RU" sz="1600"/>
              <a:t>Робулец Татьяна Юрьевна</a:t>
            </a:r>
          </a:p>
          <a:p>
            <a:r>
              <a:rPr lang="ru-RU" altLang="ru-RU" sz="1600"/>
              <a:t>Генеральный директор журнала</a:t>
            </a:r>
          </a:p>
          <a:p>
            <a:r>
              <a:rPr lang="ru-RU" altLang="ru-RU" sz="1600"/>
              <a:t>«Современные страховые технологии»</a:t>
            </a:r>
          </a:p>
        </p:txBody>
      </p:sp>
      <p:pic>
        <p:nvPicPr>
          <p:cNvPr id="15365" name="Picture 7" descr="C:\Users\Катя\Desktop\лестница103е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49275"/>
            <a:ext cx="40322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6" descr="12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68376">
            <a:off x="468313" y="4868863"/>
            <a:ext cx="11795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9" descr="16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4437063"/>
            <a:ext cx="11366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7" descr="125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596190">
            <a:off x="2409032" y="4872831"/>
            <a:ext cx="1085850" cy="136683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</p:pic>
      <p:sp>
        <p:nvSpPr>
          <p:cNvPr id="15369" name="Прямоугольник 10"/>
          <p:cNvSpPr>
            <a:spLocks noChangeArrowheads="1"/>
          </p:cNvSpPr>
          <p:nvPr/>
        </p:nvSpPr>
        <p:spPr bwMode="auto">
          <a:xfrm>
            <a:off x="2484438" y="2133600"/>
            <a:ext cx="64087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buSzPct val="70000"/>
            </a:pPr>
            <a:r>
              <a:rPr lang="ru-RU" altLang="ru-RU" sz="2400" b="1">
                <a:latin typeface="Arial" charset="0"/>
              </a:rPr>
              <a:t>ПРОПАГАНДА СТРАХОВАНИЯ – НЕОБХОДИМЫЙ ЭЛЕМЕНТ РАЗВИТИЯ ОТРАСЛИ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0a27b66240de4ec822e9e87fc29b08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2708275"/>
            <a:ext cx="2233612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Users\Катя\Desktop\Ярлыки\Рабочий стол\logo.gif"/>
          <p:cNvPicPr>
            <a:picLocks noChangeAspect="1" noChangeArrowheads="1"/>
          </p:cNvPicPr>
          <p:nvPr/>
        </p:nvPicPr>
        <p:blipFill>
          <a:blip r:embed="rId3" cstate="print"/>
          <a:srcRect l="27131" r="27653" b="38888"/>
          <a:stretch>
            <a:fillRect/>
          </a:stretch>
        </p:blipFill>
        <p:spPr bwMode="auto">
          <a:xfrm>
            <a:off x="3897521" y="2787766"/>
            <a:ext cx="713653" cy="524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387" name="Picture 4" descr="41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5888"/>
            <a:ext cx="21336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natalya-pugachev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188913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WordArt 6"/>
          <p:cNvSpPr>
            <a:spLocks noChangeArrowheads="1" noChangeShapeType="1" noTextEdit="1"/>
          </p:cNvSpPr>
          <p:nvPr/>
        </p:nvSpPr>
        <p:spPr bwMode="auto">
          <a:xfrm>
            <a:off x="3492500" y="333375"/>
            <a:ext cx="2501900" cy="1441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МИФЫ</a:t>
            </a: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 rot="-5400000">
            <a:off x="-269875" y="2185988"/>
            <a:ext cx="4751387" cy="4211638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/>
            <a:r>
              <a:rPr lang="ru-RU" altLang="ru-RU" b="1" i="1"/>
              <a:t>Страхователь сам знает, </a:t>
            </a:r>
          </a:p>
          <a:p>
            <a:pPr algn="ctr"/>
            <a:r>
              <a:rPr lang="ru-RU" altLang="ru-RU" b="1" i="1"/>
              <a:t>что он хочет страховать.</a:t>
            </a:r>
          </a:p>
          <a:p>
            <a:pPr algn="ctr"/>
            <a:endParaRPr lang="ru-RU" altLang="ru-RU" b="1" i="1"/>
          </a:p>
          <a:p>
            <a:pPr algn="ctr"/>
            <a:r>
              <a:rPr lang="ru-RU" altLang="ru-RU" b="1" i="1"/>
              <a:t>На страховании клиенты</a:t>
            </a:r>
          </a:p>
          <a:p>
            <a:pPr algn="ctr"/>
            <a:r>
              <a:rPr lang="ru-RU" altLang="ru-RU" b="1" i="1"/>
              <a:t> всегда экономят.</a:t>
            </a:r>
          </a:p>
          <a:p>
            <a:pPr algn="ctr"/>
            <a:endParaRPr lang="ru-RU" altLang="ru-RU" b="1" i="1"/>
          </a:p>
          <a:p>
            <a:pPr algn="ctr"/>
            <a:r>
              <a:rPr lang="ru-RU" altLang="ru-RU" b="1" i="1"/>
              <a:t>Чтобы заключить выгодный договор, </a:t>
            </a:r>
          </a:p>
          <a:p>
            <a:pPr algn="ctr"/>
            <a:r>
              <a:rPr lang="ru-RU" altLang="ru-RU" b="1" i="1"/>
              <a:t>нужно «правильно» договориться.</a:t>
            </a:r>
          </a:p>
          <a:p>
            <a:pPr algn="ctr"/>
            <a:endParaRPr lang="ru-RU" altLang="ru-RU" b="1" i="1"/>
          </a:p>
          <a:p>
            <a:pPr algn="ctr"/>
            <a:r>
              <a:rPr lang="ru-RU" altLang="ru-RU" b="1" i="1"/>
              <a:t>Мы и так много делаем</a:t>
            </a:r>
          </a:p>
          <a:p>
            <a:pPr algn="ctr"/>
            <a:r>
              <a:rPr lang="ru-RU" altLang="ru-RU" b="1" i="1"/>
              <a:t> для страхового рынка.</a:t>
            </a:r>
          </a:p>
          <a:p>
            <a:pPr algn="ctr"/>
            <a:endParaRPr lang="ru-RU" altLang="ru-RU" b="1" i="1"/>
          </a:p>
          <a:p>
            <a:pPr algn="ctr"/>
            <a:r>
              <a:rPr lang="ru-RU" altLang="ru-RU" b="1" i="1"/>
              <a:t>Проблемы развития отрасли</a:t>
            </a:r>
          </a:p>
          <a:p>
            <a:pPr algn="ctr"/>
            <a:r>
              <a:rPr lang="ru-RU" altLang="ru-RU" b="1" i="1"/>
              <a:t> к нам не относятся.</a:t>
            </a:r>
          </a:p>
          <a:p>
            <a:pPr algn="ctr"/>
            <a:endParaRPr lang="ru-RU" altLang="ru-RU" b="1" i="1"/>
          </a:p>
          <a:p>
            <a:pPr algn="ctr"/>
            <a:r>
              <a:rPr lang="ru-RU" altLang="ru-RU" b="1" i="1"/>
              <a:t>Популяризацией страхования должно</a:t>
            </a:r>
          </a:p>
          <a:p>
            <a:pPr algn="ctr"/>
            <a:r>
              <a:rPr lang="ru-RU" altLang="ru-RU" b="1" i="1"/>
              <a:t> заниматься государство.</a:t>
            </a:r>
          </a:p>
          <a:p>
            <a:pPr algn="ctr"/>
            <a:endParaRPr lang="ru-RU" altLang="ru-RU" b="1" i="1"/>
          </a:p>
          <a:p>
            <a:pPr algn="ctr"/>
            <a:r>
              <a:rPr lang="ru-RU" altLang="ru-RU" b="1" i="1"/>
              <a:t>У нас есть корпоративное издание.</a:t>
            </a:r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 rot="-5400000">
            <a:off x="5183188" y="2420938"/>
            <a:ext cx="4392612" cy="352901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/>
            <a:endParaRPr lang="ru-RU" altLang="ru-RU" b="1" i="1"/>
          </a:p>
          <a:p>
            <a:pPr algn="ctr"/>
            <a:endParaRPr lang="ru-RU" altLang="ru-RU" b="1" i="1"/>
          </a:p>
          <a:p>
            <a:pPr algn="ctr"/>
            <a:r>
              <a:rPr lang="ru-RU" altLang="ru-RU" b="1" i="1"/>
              <a:t>Со мной никогда ничего не случится.</a:t>
            </a:r>
          </a:p>
          <a:p>
            <a:pPr algn="ctr"/>
            <a:endParaRPr lang="ru-RU" altLang="ru-RU" b="1" i="1"/>
          </a:p>
          <a:p>
            <a:pPr algn="ctr"/>
            <a:r>
              <a:rPr lang="ru-RU" altLang="ru-RU" b="1" i="1"/>
              <a:t>Страхование – это дорого.</a:t>
            </a:r>
          </a:p>
          <a:p>
            <a:pPr algn="ctr"/>
            <a:endParaRPr lang="ru-RU" altLang="ru-RU" b="1" i="1"/>
          </a:p>
          <a:p>
            <a:pPr algn="ctr"/>
            <a:r>
              <a:rPr lang="ru-RU" altLang="ru-RU" b="1" i="1"/>
              <a:t>Страхование только в рамках</a:t>
            </a:r>
          </a:p>
          <a:p>
            <a:pPr algn="ctr"/>
            <a:r>
              <a:rPr lang="ru-RU" altLang="ru-RU" b="1" i="1"/>
              <a:t> требования закона или </a:t>
            </a:r>
          </a:p>
          <a:p>
            <a:pPr algn="ctr"/>
            <a:r>
              <a:rPr lang="ru-RU" altLang="ru-RU" b="1" i="1"/>
              <a:t>банка при кредитовании.</a:t>
            </a:r>
          </a:p>
          <a:p>
            <a:pPr algn="ctr"/>
            <a:endParaRPr lang="ru-RU" altLang="ru-RU" b="1" i="1"/>
          </a:p>
          <a:p>
            <a:pPr algn="ctr"/>
            <a:r>
              <a:rPr lang="ru-RU" altLang="ru-RU" b="1" i="1"/>
              <a:t>Страховые компании не платят.</a:t>
            </a:r>
          </a:p>
          <a:p>
            <a:pPr algn="ctr"/>
            <a:endParaRPr lang="ru-RU" altLang="ru-RU" b="1" i="1"/>
          </a:p>
          <a:p>
            <a:pPr algn="ctr"/>
            <a:r>
              <a:rPr lang="ru-RU" altLang="ru-RU" b="1" i="1"/>
              <a:t>У нас нет предложений</a:t>
            </a:r>
          </a:p>
          <a:p>
            <a:pPr algn="ctr"/>
            <a:r>
              <a:rPr lang="ru-RU" altLang="ru-RU" b="1" i="1"/>
              <a:t> от страховщиков.</a:t>
            </a:r>
          </a:p>
          <a:p>
            <a:pPr algn="ctr"/>
            <a:endParaRPr lang="ru-RU" altLang="ru-RU" b="1" i="1"/>
          </a:p>
          <a:p>
            <a:pPr algn="ctr"/>
            <a:r>
              <a:rPr lang="ru-RU" altLang="ru-RU" b="1" i="1"/>
              <a:t>Страхование – это очень сложно.</a:t>
            </a:r>
          </a:p>
          <a:p>
            <a:pPr algn="ctr"/>
            <a:endParaRPr lang="ru-RU" altLang="ru-RU" b="1" i="1"/>
          </a:p>
          <a:p>
            <a:pPr algn="ctr"/>
            <a:r>
              <a:rPr lang="ru-RU" altLang="ru-RU" b="1" i="1"/>
              <a:t>Нам нужно перестрахование </a:t>
            </a:r>
          </a:p>
          <a:p>
            <a:pPr algn="ctr"/>
            <a:r>
              <a:rPr lang="ru-RU" altLang="ru-RU" b="1" i="1"/>
              <a:t>в Ллойдс!</a:t>
            </a:r>
          </a:p>
          <a:p>
            <a:pPr algn="ctr"/>
            <a:endParaRPr lang="ru-RU" altLang="ru-RU" b="1" i="1"/>
          </a:p>
          <a:p>
            <a:pPr algn="ctr"/>
            <a:endParaRPr lang="ru-RU" altLang="ru-RU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755650" y="1916113"/>
            <a:ext cx="237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Arial" charset="0"/>
              </a:rPr>
              <a:t>страховщиков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6227763" y="1916113"/>
            <a:ext cx="244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Arial" charset="0"/>
              </a:rPr>
              <a:t>страхователей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1"/>
          <p:cNvSpPr txBox="1">
            <a:spLocks noGrp="1"/>
          </p:cNvSpPr>
          <p:nvPr/>
        </p:nvSpPr>
        <p:spPr bwMode="auto">
          <a:xfrm>
            <a:off x="6588125" y="63817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DE1A048-D0F4-474E-B01D-CAD38D625257}" type="slidenum">
              <a:rPr lang="ru-RU" altLang="ru-RU">
                <a:solidFill>
                  <a:srgbClr val="898989"/>
                </a:solidFill>
                <a:latin typeface="Arial" charset="0"/>
              </a:rPr>
              <a:pPr algn="r"/>
              <a:t>3</a:t>
            </a:fld>
            <a:endParaRPr lang="ru-RU" altLang="ru-RU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7410" name="Rectangle 41"/>
          <p:cNvSpPr>
            <a:spLocks noChangeArrowheads="1"/>
          </p:cNvSpPr>
          <p:nvPr/>
        </p:nvSpPr>
        <p:spPr bwMode="auto">
          <a:xfrm>
            <a:off x="-573088" y="4375150"/>
            <a:ext cx="215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just" eaLnBrk="0" hangingPunct="0"/>
            <a:r>
              <a:rPr lang="ru-RU" altLang="ru-RU" sz="1000" b="1">
                <a:solidFill>
                  <a:srgbClr val="020202"/>
                </a:solidFill>
                <a:latin typeface="Arial" charset="0"/>
                <a:cs typeface="Times New Roman" pitchFamily="18" charset="0"/>
              </a:rPr>
              <a:t> </a:t>
            </a:r>
            <a:endParaRPr lang="ru-RU" altLang="ru-RU" sz="2000">
              <a:latin typeface="Arial" charset="0"/>
            </a:endParaRPr>
          </a:p>
        </p:txBody>
      </p:sp>
      <p:sp>
        <p:nvSpPr>
          <p:cNvPr id="17411" name="Rectangle 77"/>
          <p:cNvSpPr>
            <a:spLocks noChangeArrowheads="1"/>
          </p:cNvSpPr>
          <p:nvPr/>
        </p:nvSpPr>
        <p:spPr bwMode="auto">
          <a:xfrm>
            <a:off x="468313" y="269875"/>
            <a:ext cx="592931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ru-RU" altLang="ru-RU" sz="2400" b="1"/>
              <a:t>Реальные репутационные риски отрасли</a:t>
            </a:r>
          </a:p>
          <a:p>
            <a:pPr eaLnBrk="0" hangingPunct="0"/>
            <a:r>
              <a:rPr lang="ru-RU" altLang="ru-RU" sz="2400" b="1"/>
              <a:t>и кризис доверия</a:t>
            </a:r>
            <a:r>
              <a:rPr lang="ru-RU" altLang="ru-RU" sz="2000" b="1"/>
              <a:t> </a:t>
            </a:r>
          </a:p>
          <a:p>
            <a:pPr eaLnBrk="0" hangingPunct="0"/>
            <a:endParaRPr lang="ru-RU" altLang="ru-RU" sz="2000">
              <a:latin typeface="Arial" charset="0"/>
            </a:endParaRPr>
          </a:p>
        </p:txBody>
      </p:sp>
      <p:sp>
        <p:nvSpPr>
          <p:cNvPr id="17412" name="Rectangle 111"/>
          <p:cNvSpPr>
            <a:spLocks noChangeArrowheads="1"/>
          </p:cNvSpPr>
          <p:nvPr/>
        </p:nvSpPr>
        <p:spPr bwMode="auto">
          <a:xfrm>
            <a:off x="373063" y="1289050"/>
            <a:ext cx="4002087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ru-RU" altLang="ru-RU" sz="1800" b="1"/>
              <a:t>«Как бы Вы охарактеризовали Ваше отношение к страхованию в целом?», </a:t>
            </a:r>
            <a:r>
              <a:rPr lang="ru-RU" altLang="ru-RU" sz="1800"/>
              <a:t>% от всех опрошенных</a:t>
            </a:r>
          </a:p>
        </p:txBody>
      </p:sp>
      <p:sp>
        <p:nvSpPr>
          <p:cNvPr id="17413" name="Rectangle 112"/>
          <p:cNvSpPr>
            <a:spLocks noChangeArrowheads="1"/>
          </p:cNvSpPr>
          <p:nvPr/>
        </p:nvSpPr>
        <p:spPr bwMode="auto">
          <a:xfrm>
            <a:off x="5003800" y="1289050"/>
            <a:ext cx="35941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ru-RU" altLang="ru-RU" sz="1800" b="1"/>
              <a:t>«Если говорить </a:t>
            </a:r>
          </a:p>
          <a:p>
            <a:pPr eaLnBrk="0" hangingPunct="0"/>
            <a:r>
              <a:rPr lang="ru-RU" altLang="ru-RU" sz="1800" b="1"/>
              <a:t>в целом, лично Вы</a:t>
            </a:r>
          </a:p>
          <a:p>
            <a:pPr eaLnBrk="0" hangingPunct="0"/>
            <a:r>
              <a:rPr lang="ru-RU" altLang="ru-RU" sz="1800" b="1"/>
              <a:t>доверяете или не</a:t>
            </a:r>
          </a:p>
          <a:p>
            <a:pPr eaLnBrk="0" hangingPunct="0"/>
            <a:r>
              <a:rPr lang="ru-RU" altLang="ru-RU" sz="1800" b="1"/>
              <a:t>Доверяете компаниям, работающим на страховом рынке?», </a:t>
            </a:r>
            <a:r>
              <a:rPr lang="ru-RU" altLang="ru-RU" sz="1800"/>
              <a:t>% от всех опрошенных</a:t>
            </a:r>
          </a:p>
        </p:txBody>
      </p:sp>
      <p:sp>
        <p:nvSpPr>
          <p:cNvPr id="17414" name="Rectangle 113"/>
          <p:cNvSpPr>
            <a:spLocks noChangeArrowheads="1"/>
          </p:cNvSpPr>
          <p:nvPr/>
        </p:nvSpPr>
        <p:spPr bwMode="auto">
          <a:xfrm>
            <a:off x="179388" y="5748338"/>
            <a:ext cx="86042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ru-RU" altLang="ru-RU" i="1"/>
              <a:t>Инициативный всероссийский опрос НАФИ проведен в мае 2015 г. Опрошено 1600 человек в 132 населенных пунктах в 46 регионах России. Статистическая погрешность не превышает 3,4%. </a:t>
            </a:r>
            <a:r>
              <a:rPr lang="ru-RU" altLang="ru-RU" i="1">
                <a:hlinkClick r:id="rId3"/>
              </a:rPr>
              <a:t>http://nacfin.ru</a:t>
            </a:r>
            <a:r>
              <a:rPr lang="ru-RU" altLang="ru-RU"/>
              <a:t> </a:t>
            </a:r>
          </a:p>
        </p:txBody>
      </p:sp>
      <p:pic>
        <p:nvPicPr>
          <p:cNvPr id="17415" name="Picture 115" descr="12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1915">
            <a:off x="7524750" y="115888"/>
            <a:ext cx="14271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3863" y="2616200"/>
          <a:ext cx="3716337" cy="2840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947"/>
                <a:gridCol w="1665142"/>
              </a:tblGrid>
              <a:tr h="376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81497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Отношусь положительно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48898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Скорее положительно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48898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Скорее отрицательно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81497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Отношусь отрицательно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348898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Затрудняюсь ответить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81588" y="3338513"/>
          <a:ext cx="3516312" cy="2308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0475"/>
                <a:gridCol w="1575451"/>
              </a:tblGrid>
              <a:tr h="266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62514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Полностью доверяю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62514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Скорее доверяю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62514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Скорее не доверяю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62514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Абсолютно не доверяю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62514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Затрудняюсь ответить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1"/>
          <p:cNvSpPr>
            <a:spLocks noChangeArrowheads="1"/>
          </p:cNvSpPr>
          <p:nvPr/>
        </p:nvSpPr>
        <p:spPr bwMode="auto">
          <a:xfrm>
            <a:off x="755650" y="333375"/>
            <a:ext cx="5294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ru-RU" altLang="ru-RU" sz="2400" b="1"/>
              <a:t>Источники репутационных проблем</a:t>
            </a:r>
            <a:r>
              <a:rPr lang="ru-RU" altLang="ru-RU" sz="2000"/>
              <a:t> </a:t>
            </a:r>
          </a:p>
        </p:txBody>
      </p:sp>
      <p:sp>
        <p:nvSpPr>
          <p:cNvPr id="19458" name="Rectangle 12"/>
          <p:cNvSpPr>
            <a:spLocks noChangeArrowheads="1"/>
          </p:cNvSpPr>
          <p:nvPr/>
        </p:nvSpPr>
        <p:spPr bwMode="auto">
          <a:xfrm>
            <a:off x="250825" y="1285875"/>
            <a:ext cx="7561263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sz="1400"/>
              <a:t>  Страховые компании представляются потребителям как непрозрачные и закрытые организации. </a:t>
            </a:r>
            <a:r>
              <a:rPr lang="ru-RU" altLang="ru-RU" sz="1400">
                <a:solidFill>
                  <a:srgbClr val="FF0000"/>
                </a:solidFill>
              </a:rPr>
              <a:t>Потребитель не имеет доступа дальше своего личного кабинета на сайте или офиса урегулирования убытков.</a:t>
            </a:r>
            <a:r>
              <a:rPr lang="ru-RU" altLang="ru-RU" sz="1400"/>
              <a:t> При этом потребитель склонен считать, что и от регуляторов эти компании так же закрыта. А это сказывается на уровне доверия к страховому бизнесу – он представляется «черным ящиком», неподконтрольным никому.</a:t>
            </a:r>
            <a:endParaRPr lang="ru-RU" altLang="ru-RU" sz="1400" b="1"/>
          </a:p>
          <a:p>
            <a:pPr>
              <a:buFont typeface="Wingdings" pitchFamily="2" charset="2"/>
              <a:buChar char="Ø"/>
            </a:pPr>
            <a:endParaRPr lang="ru-RU" altLang="ru-RU" sz="1400"/>
          </a:p>
          <a:p>
            <a:pPr>
              <a:buFont typeface="Wingdings" pitchFamily="2" charset="2"/>
              <a:buChar char="Ø"/>
            </a:pPr>
            <a:r>
              <a:rPr lang="ru-RU" altLang="ru-RU" sz="1400"/>
              <a:t>  Потребитель не понимает, как организован контроль и надзор за этим рынком со стороны государства. Согласно другому исследованию НАФИ, проведенному в начале года, более 90% населения затрудняются сказать, кто же регулирует данную отрасль, а 2% полагают, что этим занимается компания Росгосстрах. </a:t>
            </a:r>
            <a:r>
              <a:rPr lang="ru-RU" altLang="ru-RU" sz="1400">
                <a:solidFill>
                  <a:srgbClr val="FF0000"/>
                </a:solidFill>
              </a:rPr>
              <a:t>Только 1% опрошенных уверенно называет Банк России. </a:t>
            </a:r>
            <a:endParaRPr lang="ru-RU" altLang="ru-RU" sz="1400" b="1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altLang="ru-RU" sz="140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1400"/>
              <a:t>  Потребитель не видит и не понимает самого механизма работы этого бизнеса. </a:t>
            </a:r>
            <a:r>
              <a:rPr lang="ru-RU" altLang="ru-RU" sz="1400">
                <a:solidFill>
                  <a:srgbClr val="FF0000"/>
                </a:solidFill>
              </a:rPr>
              <a:t>Страхование представляется ему лотереей без шанса выиграть.</a:t>
            </a:r>
            <a:endParaRPr lang="ru-RU" altLang="ru-RU" sz="1400" b="1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altLang="ru-RU" sz="140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1400"/>
              <a:t>  Ряд страховщиков </a:t>
            </a:r>
            <a:r>
              <a:rPr lang="ru-RU" altLang="ru-RU" sz="1400">
                <a:solidFill>
                  <a:srgbClr val="FF0000"/>
                </a:solidFill>
              </a:rPr>
              <a:t>допускают снижение качества исполнения обязательств</a:t>
            </a:r>
            <a:r>
              <a:rPr lang="ru-RU" altLang="ru-RU" sz="1400"/>
              <a:t> по договорам страхования перед страхователями, особенно по договорам каско и ОСАГО, что автоматические переносится на всю отрасль в целом.</a:t>
            </a:r>
            <a:endParaRPr lang="ru-RU" altLang="ru-RU" sz="1400" b="1"/>
          </a:p>
          <a:p>
            <a:pPr>
              <a:buFont typeface="Wingdings" pitchFamily="2" charset="2"/>
              <a:buChar char="Ø"/>
            </a:pPr>
            <a:endParaRPr lang="ru-RU" altLang="ru-RU" sz="1400"/>
          </a:p>
          <a:p>
            <a:pPr>
              <a:buFont typeface="Wingdings" pitchFamily="2" charset="2"/>
              <a:buChar char="Ø"/>
            </a:pPr>
            <a:r>
              <a:rPr lang="ru-RU" altLang="ru-RU" sz="1400"/>
              <a:t>  На рынке отсутствует или недостаточно присутствует </a:t>
            </a:r>
            <a:r>
              <a:rPr lang="ru-RU" altLang="ru-RU" sz="1400">
                <a:solidFill>
                  <a:srgbClr val="FF0000"/>
                </a:solidFill>
              </a:rPr>
              <a:t>доступная и понятная потребителю информация о страховых продуктах</a:t>
            </a:r>
            <a:r>
              <a:rPr lang="ru-RU" altLang="ru-RU" sz="1400"/>
              <a:t>, ориентированных на различные категории потребителей, в том числе для малого и среднего бизнеса.</a:t>
            </a:r>
            <a:endParaRPr lang="ru-RU" altLang="ru-RU" sz="1400" b="1"/>
          </a:p>
          <a:p>
            <a:pPr algn="ctr" eaLnBrk="0" hangingPunct="0"/>
            <a:endParaRPr lang="ru-RU" altLang="ru-RU" sz="1400">
              <a:latin typeface="Arial" charset="0"/>
            </a:endParaRPr>
          </a:p>
        </p:txBody>
      </p:sp>
      <p:pic>
        <p:nvPicPr>
          <p:cNvPr id="19459" name="Picture 16" descr="12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73114">
            <a:off x="7596188" y="115888"/>
            <a:ext cx="1427162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9"/>
          <p:cNvSpPr>
            <a:spLocks noChangeArrowheads="1"/>
          </p:cNvSpPr>
          <p:nvPr/>
        </p:nvSpPr>
        <p:spPr bwMode="auto">
          <a:xfrm>
            <a:off x="179388" y="1624013"/>
            <a:ext cx="85693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sz="1400"/>
              <a:t>  Страховщики стремились к наращиванию премий, мало заботясь об имидже </a:t>
            </a:r>
            <a:r>
              <a:rPr lang="en-US" altLang="ru-RU" sz="1400"/>
              <a:t>                 </a:t>
            </a:r>
            <a:r>
              <a:rPr lang="ru-RU" altLang="ru-RU" sz="1400"/>
              <a:t>отрасли в целом. </a:t>
            </a:r>
          </a:p>
          <a:p>
            <a:pPr>
              <a:buFont typeface="Wingdings" pitchFamily="2" charset="2"/>
              <a:buChar char="Ø"/>
            </a:pPr>
            <a:endParaRPr lang="ru-RU" altLang="ru-RU" sz="1400"/>
          </a:p>
          <a:p>
            <a:pPr>
              <a:buFont typeface="Wingdings" pitchFamily="2" charset="2"/>
              <a:buChar char="Ø"/>
            </a:pPr>
            <a:r>
              <a:rPr lang="ru-RU" altLang="ru-RU" sz="1400"/>
              <a:t>  Задачу максимально быстрого роста премий страховщики решали при помощи партнерских соглашений с банками, уже имеющими готовые сети продаж </a:t>
            </a:r>
            <a:r>
              <a:rPr lang="en-US" altLang="ru-RU" sz="1400">
                <a:sym typeface="Wingdings" pitchFamily="2" charset="2"/>
              </a:rPr>
              <a:t> </a:t>
            </a:r>
            <a:r>
              <a:rPr lang="en-US" altLang="ru-RU" sz="1400"/>
              <a:t>C</a:t>
            </a:r>
            <a:r>
              <a:rPr lang="ru-RU" altLang="ru-RU" sz="1400"/>
              <a:t>траховщики выплачивают крайне высокие комиссионные посредникам и практически не имеют прямого доступа к своим страхователям</a:t>
            </a:r>
            <a:r>
              <a:rPr lang="en-US" altLang="ru-RU" sz="1400"/>
              <a:t> </a:t>
            </a:r>
            <a:r>
              <a:rPr lang="en-US" altLang="ru-RU" sz="1400">
                <a:sym typeface="Wingdings" pitchFamily="2" charset="2"/>
              </a:rPr>
              <a:t> </a:t>
            </a:r>
            <a:r>
              <a:rPr lang="ru-RU" altLang="ru-RU" sz="1400">
                <a:sym typeface="Wingdings" pitchFamily="2" charset="2"/>
              </a:rPr>
              <a:t>У</a:t>
            </a:r>
            <a:r>
              <a:rPr lang="ru-RU" altLang="ru-RU" sz="1400"/>
              <a:t>худшение имиджа страховщиков, так как продажа полисов совместно с банковским продуктом практически всегда воспринимается как навязанная сделка.</a:t>
            </a:r>
          </a:p>
          <a:p>
            <a:pPr>
              <a:buFont typeface="Wingdings" pitchFamily="2" charset="2"/>
              <a:buChar char="Ø"/>
            </a:pPr>
            <a:endParaRPr lang="ru-RU" altLang="ru-RU" sz="1400" b="1"/>
          </a:p>
          <a:p>
            <a:pPr>
              <a:buFont typeface="Wingdings" pitchFamily="2" charset="2"/>
              <a:buChar char="Ø"/>
            </a:pPr>
            <a:r>
              <a:rPr lang="ru-RU" altLang="ru-RU" sz="1400"/>
              <a:t>  Андеррайтинг, обеспечивающий конкурентную борьбу исключительно за счет демпинга, гарантировал  рост убыточности </a:t>
            </a:r>
            <a:r>
              <a:rPr lang="en-US" altLang="ru-RU" sz="1400">
                <a:sym typeface="Wingdings" pitchFamily="2" charset="2"/>
              </a:rPr>
              <a:t></a:t>
            </a:r>
            <a:r>
              <a:rPr lang="ru-RU" altLang="ru-RU" sz="1400"/>
              <a:t> Страховщики с более взвешенным подходом в области оценки риска оказывались в проигрыше </a:t>
            </a:r>
            <a:r>
              <a:rPr lang="en-US" altLang="ru-RU" sz="1400">
                <a:sym typeface="Wingdings" pitchFamily="2" charset="2"/>
              </a:rPr>
              <a:t> </a:t>
            </a:r>
            <a:r>
              <a:rPr lang="ru-RU" altLang="ru-RU" sz="1400"/>
              <a:t>Попытки сохранить прибыльность деятельности увеличивали число неправомерных отказов и занижения страховых выплат, что еще больше оттолкнуло страхователей и снизило ценность страхования.</a:t>
            </a:r>
          </a:p>
          <a:p>
            <a:pPr>
              <a:buFont typeface="Wingdings" pitchFamily="2" charset="2"/>
              <a:buChar char="Ø"/>
            </a:pPr>
            <a:endParaRPr lang="ru-RU" altLang="ru-RU" sz="1400" b="1"/>
          </a:p>
          <a:p>
            <a:pPr>
              <a:buFont typeface="Wingdings" pitchFamily="2" charset="2"/>
              <a:buChar char="Ø"/>
            </a:pPr>
            <a:r>
              <a:rPr lang="ru-RU" altLang="ru-RU" sz="1400"/>
              <a:t> Государственные структуры недооценивают роли страхования как комплексного инструмента управления рисками и оптимизации затрат бюджетов всех уровней при наступлении страховых случаев техногенного и природного характеров.</a:t>
            </a:r>
          </a:p>
          <a:p>
            <a:pPr>
              <a:buFont typeface="Wingdings" pitchFamily="2" charset="2"/>
              <a:buChar char="Ø"/>
            </a:pPr>
            <a:endParaRPr lang="ru-RU" altLang="ru-RU" sz="1400" b="1"/>
          </a:p>
          <a:p>
            <a:pPr>
              <a:buFont typeface="Wingdings" pitchFamily="2" charset="2"/>
              <a:buChar char="Ø"/>
            </a:pPr>
            <a:r>
              <a:rPr lang="ru-RU" altLang="ru-RU" sz="1400"/>
              <a:t>  Государство является страховщиком первой инстанции в отношении рисков, которые могли бы покрываться страховой отраслью. Страховщики до сих пор не участвуют в значительной степени в принятии на себя рисков, покрываемых средствами госбюджета.</a:t>
            </a:r>
            <a:endParaRPr lang="ru-RU" altLang="ru-RU" sz="1400">
              <a:latin typeface="Arial" charset="0"/>
            </a:endParaRPr>
          </a:p>
        </p:txBody>
      </p:sp>
      <p:sp>
        <p:nvSpPr>
          <p:cNvPr id="20482" name="Text Box 10"/>
          <p:cNvSpPr txBox="1">
            <a:spLocks noChangeArrowheads="1"/>
          </p:cNvSpPr>
          <p:nvPr/>
        </p:nvSpPr>
        <p:spPr bwMode="auto">
          <a:xfrm>
            <a:off x="395288" y="5805488"/>
            <a:ext cx="8353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 altLang="ru-RU" sz="1400" b="1"/>
          </a:p>
        </p:txBody>
      </p:sp>
      <p:sp>
        <p:nvSpPr>
          <p:cNvPr id="20483" name="Text Box 11"/>
          <p:cNvSpPr txBox="1">
            <a:spLocks noChangeArrowheads="1"/>
          </p:cNvSpPr>
          <p:nvPr/>
        </p:nvSpPr>
        <p:spPr bwMode="auto">
          <a:xfrm>
            <a:off x="250825" y="187325"/>
            <a:ext cx="842486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400" b="1"/>
              <a:t>Структурные проблемы и препятствия для 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/>
              <a:t>реализации потенциала страхового рынка </a:t>
            </a:r>
          </a:p>
          <a:p>
            <a:endParaRPr lang="ru-RU" altLang="ru-RU" sz="2400" b="1"/>
          </a:p>
        </p:txBody>
      </p:sp>
      <p:pic>
        <p:nvPicPr>
          <p:cNvPr id="20484" name="Picture 14" descr="12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122238"/>
            <a:ext cx="1295400" cy="1628775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омер слайда 1"/>
          <p:cNvSpPr txBox="1">
            <a:spLocks noGrp="1"/>
          </p:cNvSpPr>
          <p:nvPr/>
        </p:nvSpPr>
        <p:spPr bwMode="auto">
          <a:xfrm>
            <a:off x="6588125" y="63817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849C048-07C3-46EE-9756-6ACD45613CFA}" type="slidenum">
              <a:rPr lang="ru-RU" altLang="ru-RU">
                <a:solidFill>
                  <a:srgbClr val="898989"/>
                </a:solidFill>
                <a:latin typeface="Arial" charset="0"/>
              </a:rPr>
              <a:pPr algn="r"/>
              <a:t>6</a:t>
            </a:fld>
            <a:endParaRPr lang="ru-RU" altLang="ru-RU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539750" y="2708275"/>
            <a:ext cx="842486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ru-RU" altLang="ru-RU" sz="2400" b="1" i="1">
                <a:solidFill>
                  <a:srgbClr val="FF0000"/>
                </a:solidFill>
              </a:rPr>
              <a:t>	</a:t>
            </a:r>
            <a:r>
              <a:rPr lang="ru-RU" altLang="ru-RU" sz="2000" b="1" i="1">
                <a:solidFill>
                  <a:srgbClr val="FF0000"/>
                </a:solidFill>
              </a:rPr>
              <a:t>Без активного противодействия развитие текущей ситуации приведет к свертыванию страхового рынка.  Рынок останется небольшим в процентном выражении к ВВП и экономически непривлекательным - как для государства, так и для большинства страховщиков и страхователей.</a:t>
            </a:r>
            <a:r>
              <a:rPr lang="ru-RU" altLang="ru-RU" sz="2400"/>
              <a:t> </a:t>
            </a:r>
          </a:p>
          <a:p>
            <a:pPr eaLnBrk="0" hangingPunct="0"/>
            <a:endParaRPr lang="ru-RU" altLang="ru-RU" sz="2400"/>
          </a:p>
          <a:p>
            <a:pPr eaLnBrk="0" hangingPunct="0"/>
            <a:r>
              <a:rPr lang="ru-RU" altLang="ru-RU" sz="2400"/>
              <a:t>    </a:t>
            </a:r>
          </a:p>
          <a:p>
            <a:pPr algn="ctr" eaLnBrk="0" hangingPunct="0"/>
            <a:r>
              <a:rPr lang="ru-RU" altLang="ru-RU" sz="3600" b="1" i="1">
                <a:solidFill>
                  <a:srgbClr val="FF0000"/>
                </a:solidFill>
              </a:rPr>
              <a:t>Нужна «перезагрузка»!</a:t>
            </a:r>
          </a:p>
        </p:txBody>
      </p:sp>
      <p:pic>
        <p:nvPicPr>
          <p:cNvPr id="21507" name="Picture 10" descr="12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92352">
            <a:off x="7380288" y="115888"/>
            <a:ext cx="14986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2" descr="13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26481">
            <a:off x="450850" y="274638"/>
            <a:ext cx="1447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C:\Users\Катя\Desktop\Ярлыки\Рабочий стол\log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0188">
            <a:off x="3635375" y="333375"/>
            <a:ext cx="1944688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674779C-110A-4A68-903C-D770DE3E209A}" type="slidenum">
              <a:rPr lang="ru-RU" altLang="ru-RU">
                <a:solidFill>
                  <a:srgbClr val="898989"/>
                </a:solidFill>
                <a:latin typeface="Arial" charset="0"/>
              </a:rPr>
              <a:pPr algn="r"/>
              <a:t>7</a:t>
            </a:fld>
            <a:endParaRPr lang="ru-RU" altLang="ru-RU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23554" name="Picture 8" descr="C:\Users\Катя\Desktop\Ярлыки\Рабочий стол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0188">
            <a:off x="6715125" y="-112713"/>
            <a:ext cx="2492375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744663" y="280988"/>
            <a:ext cx="311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altLang="ru-RU" sz="2400" b="1"/>
              <a:t>Решение государства</a:t>
            </a:r>
          </a:p>
        </p:txBody>
      </p:sp>
      <p:pic>
        <p:nvPicPr>
          <p:cNvPr id="23556" name="Picture 7" descr="http://freport.ru/newssites/uploads/2014/06/8C2E8D06-7276-4219-A6C1-6D27342E4E0C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3" y="2630488"/>
            <a:ext cx="403383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179388" y="762000"/>
            <a:ext cx="71278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/>
              <a:t>«ОСНОВНЫЕ НАПРАВЛЕНИЯ РАЗВИТИЯ И ОБЕСПЕЧЕНИЯ СТАБИЛЬНОСТИ ФУНКЦИОНИРОВАНИЯ ФИНАНСОВОГО </a:t>
            </a:r>
          </a:p>
          <a:p>
            <a:r>
              <a:rPr lang="ru-RU" sz="1600" b="1"/>
              <a:t>РЫНКА РОССИЙСКОЙ ФЕДЕРАЦИИ НА ПЕРИОД 2016–2018 </a:t>
            </a:r>
          </a:p>
          <a:p>
            <a:r>
              <a:rPr lang="ru-RU" sz="1600" b="1"/>
              <a:t>ГОДОВ» </a:t>
            </a:r>
            <a:r>
              <a:rPr lang="ru-RU" sz="1600"/>
              <a:t>(проект)</a:t>
            </a: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4356100" y="2232025"/>
            <a:ext cx="3960813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endParaRPr lang="ru-RU" sz="1400"/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400"/>
              <a:t> В качестве инструмента повышения качества жизни населению Российской Федерации должен быть доступен широкий ассортимент понятных финансовых продуктов и услуг.</a:t>
            </a:r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endParaRPr lang="ru-RU" sz="1400"/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400"/>
              <a:t> Развитый финансовый рынок, позволяющий эффективно перераспределять финансовые ресурсы и управлять рисками, будет способствовать росту реального сектора российской экономики.</a:t>
            </a:r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endParaRPr lang="ru-RU" sz="1400"/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400"/>
              <a:t> Финансовая индустрия как полноценная отрасль российской экономики должна расти </a:t>
            </a:r>
          </a:p>
          <a:p>
            <a:pPr>
              <a:buFont typeface="Wingdings" pitchFamily="2" charset="2"/>
              <a:buNone/>
              <a:tabLst>
                <a:tab pos="457200" algn="l"/>
              </a:tabLst>
            </a:pPr>
            <a:r>
              <a:rPr lang="ru-RU" sz="1400"/>
              <a:t>опережающими темпами, формируя привлекательную отдачу на капитал и способствуя диверсификации экономики России. </a:t>
            </a:r>
          </a:p>
        </p:txBody>
      </p:sp>
      <p:sp>
        <p:nvSpPr>
          <p:cNvPr id="23559" name="Прямоугольник 1"/>
          <p:cNvSpPr>
            <a:spLocks noChangeArrowheads="1"/>
          </p:cNvSpPr>
          <p:nvPr/>
        </p:nvSpPr>
        <p:spPr bwMode="auto">
          <a:xfrm>
            <a:off x="179388" y="1863725"/>
            <a:ext cx="5713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/>
              <a:t>В основу этого документа легли следующие принципы: 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1"/>
          <p:cNvSpPr txBox="1">
            <a:spLocks noGrp="1"/>
          </p:cNvSpPr>
          <p:nvPr/>
        </p:nvSpPr>
        <p:spPr bwMode="auto">
          <a:xfrm>
            <a:off x="6588125" y="63817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DF923B7-FB49-4E7C-83A8-3EC38B62C1F0}" type="slidenum">
              <a:rPr lang="ru-RU" altLang="ru-RU">
                <a:solidFill>
                  <a:srgbClr val="898989"/>
                </a:solidFill>
                <a:latin typeface="Arial" charset="0"/>
              </a:rPr>
              <a:pPr algn="r"/>
              <a:t>8</a:t>
            </a:fld>
            <a:endParaRPr lang="ru-RU" altLang="ru-RU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25602" name="Picture 8" descr="C:\Users\Катя\Desktop\Ярлыки\Рабочий стол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0188">
            <a:off x="6869113" y="-77788"/>
            <a:ext cx="2427287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12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60350"/>
            <a:ext cx="10763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12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54091">
            <a:off x="7164388" y="4365625"/>
            <a:ext cx="1290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854" name="Rectangle 6"/>
          <p:cNvSpPr>
            <a:spLocks noChangeArrowheads="1"/>
          </p:cNvSpPr>
          <p:nvPr/>
        </p:nvSpPr>
        <p:spPr bwMode="auto">
          <a:xfrm>
            <a:off x="539750" y="1827213"/>
            <a:ext cx="8208963" cy="2803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>
            <a:spAutoFit/>
            <a:flatTx/>
          </a:bodyPr>
          <a:lstStyle/>
          <a:p>
            <a:pPr eaLnBrk="0" hangingPunct="0">
              <a:defRPr/>
            </a:pPr>
            <a:r>
              <a:rPr lang="ru-RU" altLang="ru-RU" sz="1600" dirty="0">
                <a:cs typeface="+mn-cs"/>
              </a:rPr>
              <a:t>Ключевыми положениями Стратегии развития рынка страхования на период до 2020 года стали: </a:t>
            </a:r>
          </a:p>
          <a:p>
            <a:pPr eaLnBrk="0" hangingPunct="0">
              <a:defRPr/>
            </a:pPr>
            <a:endParaRPr lang="ru-RU" altLang="ru-RU" sz="1600" dirty="0">
              <a:cs typeface="+mn-cs"/>
            </a:endParaRPr>
          </a:p>
          <a:p>
            <a:pPr marL="457200" indent="-284400" eaLnBrk="0" hangingPunct="0"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cs typeface="+mn-cs"/>
              </a:rPr>
              <a:t>Ставка на развитие добровольных видов страхования и постепенное снижение доли обязательных видов</a:t>
            </a:r>
          </a:p>
          <a:p>
            <a:pPr marL="457200" indent="-284400" eaLnBrk="0" hangingPunct="0">
              <a:buFont typeface="Wingdings" panose="05000000000000000000" pitchFamily="2" charset="2"/>
              <a:buChar char="Ø"/>
              <a:defRPr/>
            </a:pPr>
            <a:endParaRPr lang="ru-RU" altLang="ru-RU" sz="1600" dirty="0">
              <a:cs typeface="+mn-cs"/>
            </a:endParaRPr>
          </a:p>
          <a:p>
            <a:pPr marL="457200" indent="-284400" eaLnBrk="0" hangingPunct="0"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cs typeface="+mn-cs"/>
              </a:rPr>
              <a:t>Реформа регулирования страховой отрасли; обеспечение удовлетворенности населения объемом и качеством предоставляемых страховых услуг</a:t>
            </a:r>
          </a:p>
          <a:p>
            <a:pPr marL="457200" indent="-284400" eaLnBrk="0" hangingPunct="0">
              <a:buFont typeface="Wingdings" panose="05000000000000000000" pitchFamily="2" charset="2"/>
              <a:buChar char="Ø"/>
              <a:defRPr/>
            </a:pPr>
            <a:endParaRPr lang="ru-RU" altLang="ru-RU" sz="1600" dirty="0">
              <a:cs typeface="+mn-cs"/>
            </a:endParaRPr>
          </a:p>
          <a:p>
            <a:pPr marL="457200" indent="-284400" eaLnBrk="0" hangingPunct="0"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cs typeface="+mn-cs"/>
              </a:rPr>
              <a:t>Разработка профессиональных стандартов и т.д.</a:t>
            </a:r>
            <a:endParaRPr lang="ru-RU" altLang="ru-RU" sz="1600" b="1" dirty="0">
              <a:cs typeface="+mn-cs"/>
            </a:endParaRPr>
          </a:p>
          <a:p>
            <a:pPr eaLnBrk="0" hangingPunct="0">
              <a:defRPr/>
            </a:pPr>
            <a:endParaRPr lang="ru-RU" altLang="ru-RU" sz="1600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2465388" y="641350"/>
            <a:ext cx="25828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altLang="ru-RU" sz="2400" b="1"/>
              <a:t>Решение отрасли</a:t>
            </a:r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468313" y="4868863"/>
            <a:ext cx="6048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/>
              <a:t>Стандартизация и гармонизация отношений страховой сферы являются важными инструментами улучшения потребительских настроений (доверия) в отношении страхования, повышения эффективности процессов, а также снижения нагрузки на судебную систему.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429000"/>
            <a:ext cx="3313113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Номер слайда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9BF9197-B4CA-4CE8-8198-15368B3C8695}" type="slidenum">
              <a:rPr lang="ru-RU" altLang="ru-RU">
                <a:solidFill>
                  <a:srgbClr val="898989"/>
                </a:solidFill>
                <a:latin typeface="Arial" charset="0"/>
              </a:rPr>
              <a:pPr algn="r"/>
              <a:t>9</a:t>
            </a:fld>
            <a:endParaRPr lang="ru-RU" altLang="ru-RU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27650" name="Picture 8" descr="C:\Users\Катя\Desktop\Ярлыки\Рабочий стол\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0188">
            <a:off x="6875463" y="-85725"/>
            <a:ext cx="2422525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468313" y="1773238"/>
            <a:ext cx="84629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ru-RU" altLang="ru-RU" sz="1600" b="1"/>
              <a:t>Задача заключается в создании </a:t>
            </a:r>
            <a:r>
              <a:rPr lang="ru-RU" altLang="ru-RU" sz="1600" b="1">
                <a:solidFill>
                  <a:srgbClr val="FF0000"/>
                </a:solidFill>
              </a:rPr>
              <a:t>позитивного образа страховой отрасли России </a:t>
            </a:r>
            <a:r>
              <a:rPr lang="ru-RU" altLang="ru-RU" sz="1600" b="1"/>
              <a:t>посредством организации свободного обсуждения наиболее значимых тем для государства, профессионалов страховой сферы и сферы безопасности в целом, а также потребителей страховых услуг - страхователей. </a:t>
            </a:r>
          </a:p>
          <a:p>
            <a:pPr eaLnBrk="0" hangingPunct="0"/>
            <a:endParaRPr lang="ru-RU" altLang="ru-RU" sz="1600">
              <a:latin typeface="Arial" charset="0"/>
            </a:endParaRPr>
          </a:p>
        </p:txBody>
      </p:sp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395288" y="549275"/>
            <a:ext cx="634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altLang="ru-RU" sz="2000" b="1"/>
              <a:t>ОТРАСЛЕВЫЕ СМИ ДЛЯ СТРАХОВОЙ ОТРАСЛИ</a:t>
            </a:r>
            <a:r>
              <a:rPr lang="ru-RU" altLang="ru-RU" sz="2400" b="1"/>
              <a:t> </a:t>
            </a:r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250825" y="3068638"/>
            <a:ext cx="5688013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7649" tIns="46800" rIns="90000" bIns="46800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sz="1600"/>
              <a:t>  Представление государству и обществу страховых компаний как надежных партнеров, способных профессионально и в полном объеме выполнять принятые на себя обязательства</a:t>
            </a:r>
          </a:p>
          <a:p>
            <a:pPr>
              <a:buFont typeface="Wingdings" pitchFamily="2" charset="2"/>
              <a:buChar char="Ø"/>
            </a:pPr>
            <a:endParaRPr lang="ru-RU" altLang="ru-RU" sz="1600" b="1"/>
          </a:p>
          <a:p>
            <a:pPr>
              <a:buFont typeface="Wingdings" pitchFamily="2" charset="2"/>
              <a:buChar char="Ø"/>
            </a:pPr>
            <a:r>
              <a:rPr lang="ru-RU" altLang="ru-RU" sz="1600"/>
              <a:t>  Представление инструментов страховой защиты, как базового элемента функционирования инфраструктуры рыночных отношений</a:t>
            </a:r>
          </a:p>
          <a:p>
            <a:pPr>
              <a:buFont typeface="Wingdings" pitchFamily="2" charset="2"/>
              <a:buChar char="Ø"/>
            </a:pPr>
            <a:endParaRPr lang="ru-RU" altLang="ru-RU" sz="1600" b="1"/>
          </a:p>
          <a:p>
            <a:pPr>
              <a:buFont typeface="Wingdings" pitchFamily="2" charset="2"/>
              <a:buChar char="Ø"/>
            </a:pPr>
            <a:r>
              <a:rPr lang="ru-RU" altLang="ru-RU" sz="1600"/>
              <a:t>  Популяризация методов профилактики и предупреждения опасных и чрезвычайных ситуаций, а также мероприятий по снижению рисков</a:t>
            </a:r>
            <a:endParaRPr lang="ru-RU" altLang="ru-RU" sz="1600" b="1"/>
          </a:p>
          <a:p>
            <a:pPr eaLnBrk="0" hangingPunct="0">
              <a:buFont typeface="Wingdings" pitchFamily="2" charset="2"/>
              <a:buChar char="Ø"/>
            </a:pPr>
            <a:endParaRPr lang="ru-RU" altLang="ru-RU" sz="1400">
              <a:latin typeface="Arial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цпакет вторая лекция">
  <a:themeElements>
    <a:clrScheme name="Сеть 13">
      <a:dk1>
        <a:srgbClr val="000000"/>
      </a:dk1>
      <a:lt1>
        <a:srgbClr val="FFFFFF"/>
      </a:lt1>
      <a:dk2>
        <a:srgbClr val="969696"/>
      </a:dk2>
      <a:lt2>
        <a:srgbClr val="808080"/>
      </a:lt2>
      <a:accent1>
        <a:srgbClr val="DDDDDD"/>
      </a:accent1>
      <a:accent2>
        <a:srgbClr val="FFFFFF"/>
      </a:accent2>
      <a:accent3>
        <a:srgbClr val="FFFFFF"/>
      </a:accent3>
      <a:accent4>
        <a:srgbClr val="000000"/>
      </a:accent4>
      <a:accent5>
        <a:srgbClr val="EBEBEB"/>
      </a:accent5>
      <a:accent6>
        <a:srgbClr val="E7E7E7"/>
      </a:accent6>
      <a:hlink>
        <a:srgbClr val="7E9CE8"/>
      </a:hlink>
      <a:folHlink>
        <a:srgbClr val="EAEAEA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>
            <a:rot lat="20999999" lon="18900000" rev="0"/>
          </a:camera>
          <a:lightRig rig="legacyFlat3" dir="l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>
            <a:rot lat="20999999" lon="18900000" rev="0"/>
          </a:camera>
          <a:lightRig rig="legacyFlat3" dir="l"/>
        </a:scene3d>
        <a:sp3d extrusionH="4302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969696"/>
        </a:dk2>
        <a:lt2>
          <a:srgbClr val="808080"/>
        </a:lt2>
        <a:accent1>
          <a:srgbClr val="DDDDDD"/>
        </a:accent1>
        <a:accent2>
          <a:srgbClr val="3AC67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34B36D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969696"/>
        </a:dk2>
        <a:lt2>
          <a:srgbClr val="808080"/>
        </a:lt2>
        <a:accent1>
          <a:srgbClr val="DDDDDD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E7E7E7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969696"/>
        </a:dk2>
        <a:lt2>
          <a:srgbClr val="808080"/>
        </a:lt2>
        <a:accent1>
          <a:srgbClr val="DDDDDD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E7E7E7"/>
        </a:accent6>
        <a:hlink>
          <a:srgbClr val="7E9CE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соцпакет вторая лекция</Template>
  <TotalTime>3420</TotalTime>
  <Words>822</Words>
  <Application>Microsoft Office PowerPoint</Application>
  <PresentationFormat>Экран (4:3)</PresentationFormat>
  <Paragraphs>141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9</vt:i4>
      </vt:variant>
    </vt:vector>
  </HeadingPairs>
  <TitlesOfParts>
    <vt:vector size="25" baseType="lpstr">
      <vt:lpstr>Times New Roman</vt:lpstr>
      <vt:lpstr>Arial</vt:lpstr>
      <vt:lpstr>Wingdings</vt:lpstr>
      <vt:lpstr>Tahoma</vt:lpstr>
      <vt:lpstr>соцпакет вторая лекция</vt:lpstr>
      <vt:lpstr>соцпакет вторая лекция</vt:lpstr>
      <vt:lpstr>соцпакет вторая лекция</vt:lpstr>
      <vt:lpstr>соцпакет вторая лекция</vt:lpstr>
      <vt:lpstr>соцпакет вторая лекция</vt:lpstr>
      <vt:lpstr>соцпакет вторая лекция</vt:lpstr>
      <vt:lpstr>соцпакет вторая лекция</vt:lpstr>
      <vt:lpstr>соцпакет вторая лекция</vt:lpstr>
      <vt:lpstr>соцпакет вторая лекция</vt:lpstr>
      <vt:lpstr>соцпакет вторая лекция</vt:lpstr>
      <vt:lpstr>соцпакет вторая лекция</vt:lpstr>
      <vt:lpstr>соцпакет вторая лекция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Глеб</dc:creator>
  <cp:lastModifiedBy>Valera</cp:lastModifiedBy>
  <cp:revision>68</cp:revision>
  <cp:lastPrinted>2002-03-22T17:39:51Z</cp:lastPrinted>
  <dcterms:created xsi:type="dcterms:W3CDTF">2012-09-19T09:51:32Z</dcterms:created>
  <dcterms:modified xsi:type="dcterms:W3CDTF">2015-12-07T17:30:31Z</dcterms:modified>
</cp:coreProperties>
</file>