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6" r:id="rId6"/>
    <p:sldId id="267" r:id="rId7"/>
    <p:sldId id="268" r:id="rId8"/>
    <p:sldId id="270" r:id="rId9"/>
    <p:sldId id="260" r:id="rId10"/>
    <p:sldId id="261" r:id="rId11"/>
    <p:sldId id="272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099AA-7E25-4B88-9A27-27DF3D28FC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CA390-36E2-491B-A2C3-E2787FB68133}">
      <dgm:prSet phldrT="[Текст]"/>
      <dgm:spPr/>
      <dgm:t>
        <a:bodyPr/>
        <a:lstStyle/>
        <a:p>
          <a:r>
            <a:rPr lang="ru-RU"/>
            <a:t>Целевой</a:t>
          </a:r>
          <a:r>
            <a:rPr lang="ru-RU" baseline="0"/>
            <a:t> сегмент</a:t>
          </a:r>
          <a:endParaRPr lang="ru-RU" dirty="0"/>
        </a:p>
      </dgm:t>
    </dgm:pt>
    <dgm:pt modelId="{64FC1A04-560E-475B-842A-04F2E02B9AE8}" type="parTrans" cxnId="{012FF09C-5850-43CD-A297-F4343FBD7AE6}">
      <dgm:prSet/>
      <dgm:spPr/>
      <dgm:t>
        <a:bodyPr/>
        <a:lstStyle/>
        <a:p>
          <a:endParaRPr lang="ru-RU"/>
        </a:p>
      </dgm:t>
    </dgm:pt>
    <dgm:pt modelId="{CEC2F759-B81F-4F0B-B45F-FD2E30DB1DE5}" type="sibTrans" cxnId="{012FF09C-5850-43CD-A297-F4343FBD7AE6}">
      <dgm:prSet/>
      <dgm:spPr/>
      <dgm:t>
        <a:bodyPr/>
        <a:lstStyle/>
        <a:p>
          <a:endParaRPr lang="ru-RU"/>
        </a:p>
      </dgm:t>
    </dgm:pt>
    <dgm:pt modelId="{7B4C86A0-4684-40B0-940D-6125DC2DA58F}">
      <dgm:prSet phldrT="[Текст]"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Имущество</a:t>
          </a:r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ru-RU" sz="1200" baseline="0" dirty="0" err="1">
              <a:latin typeface="Calibri" panose="020F0502020204030204" pitchFamily="34" charset="0"/>
              <a:cs typeface="Calibri" panose="020F0502020204030204" pitchFamily="34" charset="0"/>
            </a:rPr>
            <a:t>пром</a:t>
          </a:r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 и </a:t>
          </a:r>
          <a:r>
            <a:rPr lang="ru-RU" sz="1200" baseline="0" dirty="0" err="1">
              <a:latin typeface="Calibri" panose="020F0502020204030204" pitchFamily="34" charset="0"/>
              <a:cs typeface="Calibri" panose="020F0502020204030204" pitchFamily="34" charset="0"/>
            </a:rPr>
            <a:t>непром</a:t>
          </a:r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 объекты);</a:t>
          </a:r>
          <a:endParaRPr lang="ru-RU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B82CFDB-2605-47C7-B593-FDB69168239E}" type="parTrans" cxnId="{D8547C48-37A7-4430-B791-A285195BEBD6}">
      <dgm:prSet/>
      <dgm:spPr/>
      <dgm:t>
        <a:bodyPr/>
        <a:lstStyle/>
        <a:p>
          <a:endParaRPr lang="ru-RU"/>
        </a:p>
      </dgm:t>
    </dgm:pt>
    <dgm:pt modelId="{4C345E3B-305A-4162-BECB-76FDFFC3A5D5}" type="sibTrans" cxnId="{D8547C48-37A7-4430-B791-A285195BEBD6}">
      <dgm:prSet/>
      <dgm:spPr/>
      <dgm:t>
        <a:bodyPr/>
        <a:lstStyle/>
        <a:p>
          <a:endParaRPr lang="ru-RU"/>
        </a:p>
      </dgm:t>
    </dgm:pt>
    <dgm:pt modelId="{372F5957-B705-4465-A13D-BE97265FE37E}">
      <dgm:prSet phldrT="[Текст]"/>
      <dgm:spPr/>
      <dgm:t>
        <a:bodyPr/>
        <a:lstStyle/>
        <a:p>
          <a:r>
            <a:rPr lang="ru-RU" dirty="0"/>
            <a:t>Особый Сегмент</a:t>
          </a:r>
        </a:p>
      </dgm:t>
    </dgm:pt>
    <dgm:pt modelId="{F18FFF17-444A-4698-9F5E-8E3E2C276903}" type="parTrans" cxnId="{CE06571F-8030-4A5B-B797-4F27E1FF55B7}">
      <dgm:prSet/>
      <dgm:spPr/>
      <dgm:t>
        <a:bodyPr/>
        <a:lstStyle/>
        <a:p>
          <a:endParaRPr lang="ru-RU"/>
        </a:p>
      </dgm:t>
    </dgm:pt>
    <dgm:pt modelId="{036DE5C8-29DA-431D-AD7A-0E5D6FB6CEEC}" type="sibTrans" cxnId="{CE06571F-8030-4A5B-B797-4F27E1FF55B7}">
      <dgm:prSet/>
      <dgm:spPr/>
      <dgm:t>
        <a:bodyPr/>
        <a:lstStyle/>
        <a:p>
          <a:endParaRPr lang="ru-RU"/>
        </a:p>
      </dgm:t>
    </dgm:pt>
    <dgm:pt modelId="{C85096B4-53C2-4045-A461-63FD4664BCE9}">
      <dgm:prSet phldrT="[Текст]"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Авиационное</a:t>
          </a:r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 страхование;</a:t>
          </a:r>
          <a:endParaRPr lang="ru-RU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F5EDD2-B737-460F-866E-F07FF24BBB1D}" type="parTrans" cxnId="{692FB1A4-E78E-43BF-B475-3B481E10628E}">
      <dgm:prSet/>
      <dgm:spPr/>
      <dgm:t>
        <a:bodyPr/>
        <a:lstStyle/>
        <a:p>
          <a:endParaRPr lang="ru-RU"/>
        </a:p>
      </dgm:t>
    </dgm:pt>
    <dgm:pt modelId="{07C86601-7E51-489A-BC1C-01B8CA24E74C}" type="sibTrans" cxnId="{692FB1A4-E78E-43BF-B475-3B481E10628E}">
      <dgm:prSet/>
      <dgm:spPr/>
      <dgm:t>
        <a:bodyPr/>
        <a:lstStyle/>
        <a:p>
          <a:endParaRPr lang="ru-RU"/>
        </a:p>
      </dgm:t>
    </dgm:pt>
    <dgm:pt modelId="{BA7B140D-593D-4A49-A4DC-EE92E7804BA3}">
      <dgm:prSet phldrT="[Текст]"/>
      <dgm:spPr/>
      <dgm:t>
        <a:bodyPr/>
        <a:lstStyle/>
        <a:p>
          <a:r>
            <a:rPr lang="ru-RU" dirty="0"/>
            <a:t>Ограниченный сегмент</a:t>
          </a:r>
        </a:p>
      </dgm:t>
    </dgm:pt>
    <dgm:pt modelId="{A95B81F6-BF14-4796-8BDE-ED64303B3769}" type="parTrans" cxnId="{D3A82F8C-CD57-4D3E-92DC-C51CF5A414C9}">
      <dgm:prSet/>
      <dgm:spPr/>
      <dgm:t>
        <a:bodyPr/>
        <a:lstStyle/>
        <a:p>
          <a:endParaRPr lang="ru-RU"/>
        </a:p>
      </dgm:t>
    </dgm:pt>
    <dgm:pt modelId="{9873AE81-F7F9-4AD4-9F7D-814F7E6CD492}" type="sibTrans" cxnId="{D3A82F8C-CD57-4D3E-92DC-C51CF5A414C9}">
      <dgm:prSet/>
      <dgm:spPr/>
      <dgm:t>
        <a:bodyPr/>
        <a:lstStyle/>
        <a:p>
          <a:endParaRPr lang="ru-RU"/>
        </a:p>
      </dgm:t>
    </dgm:pt>
    <dgm:pt modelId="{0DFE274B-541F-427F-B76E-46F52FB1B582}">
      <dgm:prSet phldrT="[Текст]"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Финансовые риски;</a:t>
          </a:r>
        </a:p>
      </dgm:t>
    </dgm:pt>
    <dgm:pt modelId="{0F07DB61-314E-4AD2-8BCD-3A619AD559CF}" type="parTrans" cxnId="{98EFD62B-5E12-4AF6-A062-CCA387D0E470}">
      <dgm:prSet/>
      <dgm:spPr/>
      <dgm:t>
        <a:bodyPr/>
        <a:lstStyle/>
        <a:p>
          <a:endParaRPr lang="ru-RU"/>
        </a:p>
      </dgm:t>
    </dgm:pt>
    <dgm:pt modelId="{99A3DA42-4390-4DCF-8F94-F7ACBB863914}" type="sibTrans" cxnId="{98EFD62B-5E12-4AF6-A062-CCA387D0E470}">
      <dgm:prSet/>
      <dgm:spPr/>
      <dgm:t>
        <a:bodyPr/>
        <a:lstStyle/>
        <a:p>
          <a:endParaRPr lang="ru-RU"/>
        </a:p>
      </dgm:t>
    </dgm:pt>
    <dgm:pt modelId="{CF78340D-4D20-443A-878D-368B2DA9DD8B}">
      <dgm:prSet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СМР;</a:t>
          </a:r>
        </a:p>
      </dgm:t>
    </dgm:pt>
    <dgm:pt modelId="{9F995D5C-02B8-4AF1-AFEE-1B10787FCDEA}" type="parTrans" cxnId="{A22CB768-8F1D-4A35-904F-CE873D8BE86F}">
      <dgm:prSet/>
      <dgm:spPr/>
      <dgm:t>
        <a:bodyPr/>
        <a:lstStyle/>
        <a:p>
          <a:endParaRPr lang="ru-RU"/>
        </a:p>
      </dgm:t>
    </dgm:pt>
    <dgm:pt modelId="{89889EBA-5A55-4AAA-BEE7-89208F23DFDC}" type="sibTrans" cxnId="{A22CB768-8F1D-4A35-904F-CE873D8BE86F}">
      <dgm:prSet/>
      <dgm:spPr/>
      <dgm:t>
        <a:bodyPr/>
        <a:lstStyle/>
        <a:p>
          <a:endParaRPr lang="ru-RU"/>
        </a:p>
      </dgm:t>
    </dgm:pt>
    <dgm:pt modelId="{2B31FD27-5EFF-40FA-A326-8BFA832A4663}">
      <dgm:prSet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Общегражданская ответственность;</a:t>
          </a:r>
        </a:p>
      </dgm:t>
    </dgm:pt>
    <dgm:pt modelId="{73713042-5106-4FA3-9FC6-3A4D38A6AFC4}" type="parTrans" cxnId="{46349A43-5AD7-42E8-BF36-88BEE49565C7}">
      <dgm:prSet/>
      <dgm:spPr/>
      <dgm:t>
        <a:bodyPr/>
        <a:lstStyle/>
        <a:p>
          <a:endParaRPr lang="ru-RU"/>
        </a:p>
      </dgm:t>
    </dgm:pt>
    <dgm:pt modelId="{0CF3D99B-79DB-4DE5-85C2-C5CC4E3DE97C}" type="sibTrans" cxnId="{46349A43-5AD7-42E8-BF36-88BEE49565C7}">
      <dgm:prSet/>
      <dgm:spPr/>
      <dgm:t>
        <a:bodyPr/>
        <a:lstStyle/>
        <a:p>
          <a:endParaRPr lang="ru-RU"/>
        </a:p>
      </dgm:t>
    </dgm:pt>
    <dgm:pt modelId="{80FFE01C-A9F9-46D8-9434-1470480C9653}">
      <dgm:prSet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Генеральные грузы;</a:t>
          </a:r>
        </a:p>
      </dgm:t>
    </dgm:pt>
    <dgm:pt modelId="{6B794AF5-71BD-4C5E-AD9B-73E549B5638A}" type="parTrans" cxnId="{9DEAD291-82BA-4587-A3DD-E660DE5698FA}">
      <dgm:prSet/>
      <dgm:spPr/>
      <dgm:t>
        <a:bodyPr/>
        <a:lstStyle/>
        <a:p>
          <a:endParaRPr lang="ru-RU"/>
        </a:p>
      </dgm:t>
    </dgm:pt>
    <dgm:pt modelId="{B72BF5AB-3596-4626-823D-B28E82FB1D60}" type="sibTrans" cxnId="{9DEAD291-82BA-4587-A3DD-E660DE5698FA}">
      <dgm:prSet/>
      <dgm:spPr/>
      <dgm:t>
        <a:bodyPr/>
        <a:lstStyle/>
        <a:p>
          <a:endParaRPr lang="ru-RU"/>
        </a:p>
      </dgm:t>
    </dgm:pt>
    <dgm:pt modelId="{79EF1871-C8F2-4F80-9AE4-0FF9D6085BF8}">
      <dgm:prSet custT="1"/>
      <dgm:spPr/>
      <dgm:t>
        <a:bodyPr/>
        <a:lstStyle/>
        <a:p>
          <a:r>
            <a:rPr lang="ru-RU" sz="1200" dirty="0">
              <a:latin typeface="Calibri" panose="020F0502020204030204" pitchFamily="34" charset="0"/>
              <a:cs typeface="Calibri" panose="020F0502020204030204" pitchFamily="34" charset="0"/>
            </a:rPr>
            <a:t>Суда</a:t>
          </a:r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 в постройке.</a:t>
          </a:r>
          <a:endParaRPr lang="ru-RU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A7C3B0-09E2-44E2-B21C-5A96AD512E3A}" type="parTrans" cxnId="{CAF35D70-4DDA-49C1-AF62-549DE8A79A3F}">
      <dgm:prSet/>
      <dgm:spPr/>
      <dgm:t>
        <a:bodyPr/>
        <a:lstStyle/>
        <a:p>
          <a:endParaRPr lang="ru-RU"/>
        </a:p>
      </dgm:t>
    </dgm:pt>
    <dgm:pt modelId="{B889EFC6-3381-4CEF-98CA-F8C6640C5A87}" type="sibTrans" cxnId="{CAF35D70-4DDA-49C1-AF62-549DE8A79A3F}">
      <dgm:prSet/>
      <dgm:spPr/>
      <dgm:t>
        <a:bodyPr/>
        <a:lstStyle/>
        <a:p>
          <a:endParaRPr lang="ru-RU"/>
        </a:p>
      </dgm:t>
    </dgm:pt>
    <dgm:pt modelId="{FFC03E02-C91D-4114-B93A-266886DB90E3}">
      <dgm:prSet custT="1"/>
      <dgm:spPr/>
      <dgm:t>
        <a:bodyPr/>
        <a:lstStyle/>
        <a:p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Космическое страхование;</a:t>
          </a:r>
        </a:p>
      </dgm:t>
    </dgm:pt>
    <dgm:pt modelId="{BF686B9F-7E59-450A-B27A-FB11752D15CD}" type="parTrans" cxnId="{2C699A0A-4EA9-4B3B-8438-B8A7FD4F3E7C}">
      <dgm:prSet/>
      <dgm:spPr/>
      <dgm:t>
        <a:bodyPr/>
        <a:lstStyle/>
        <a:p>
          <a:endParaRPr lang="ru-RU"/>
        </a:p>
      </dgm:t>
    </dgm:pt>
    <dgm:pt modelId="{2CD33AD3-BD5D-466B-B35C-0508AED331B0}" type="sibTrans" cxnId="{2C699A0A-4EA9-4B3B-8438-B8A7FD4F3E7C}">
      <dgm:prSet/>
      <dgm:spPr/>
      <dgm:t>
        <a:bodyPr/>
        <a:lstStyle/>
        <a:p>
          <a:endParaRPr lang="ru-RU"/>
        </a:p>
      </dgm:t>
    </dgm:pt>
    <dgm:pt modelId="{F499B9D0-5658-45EE-8B92-DEEB47F03D75}">
      <dgm:prSet custT="1"/>
      <dgm:spPr/>
      <dgm:t>
        <a:bodyPr/>
        <a:lstStyle/>
        <a:p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Морское страхование;</a:t>
          </a:r>
        </a:p>
      </dgm:t>
    </dgm:pt>
    <dgm:pt modelId="{695E71C3-CB1A-4A1D-A041-13F8D6E91E17}" type="parTrans" cxnId="{C34BD6EF-B4F5-4A9E-AAEE-022089D9DA2A}">
      <dgm:prSet/>
      <dgm:spPr/>
      <dgm:t>
        <a:bodyPr/>
        <a:lstStyle/>
        <a:p>
          <a:endParaRPr lang="ru-RU"/>
        </a:p>
      </dgm:t>
    </dgm:pt>
    <dgm:pt modelId="{10C0D57A-1DED-40ED-9D71-DE503ED39000}" type="sibTrans" cxnId="{C34BD6EF-B4F5-4A9E-AAEE-022089D9DA2A}">
      <dgm:prSet/>
      <dgm:spPr/>
      <dgm:t>
        <a:bodyPr/>
        <a:lstStyle/>
        <a:p>
          <a:endParaRPr lang="ru-RU"/>
        </a:p>
      </dgm:t>
    </dgm:pt>
    <dgm:pt modelId="{E6058FC9-862A-4391-98D3-D7EC6C0C5CD9}">
      <dgm:prSet custT="1"/>
      <dgm:spPr/>
      <dgm:t>
        <a:bodyPr/>
        <a:lstStyle/>
        <a:p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Страхование энергетических объектов;</a:t>
          </a:r>
        </a:p>
      </dgm:t>
    </dgm:pt>
    <dgm:pt modelId="{DAED21AB-5073-4F08-882F-B1B1A882B9B9}" type="parTrans" cxnId="{F78EC01B-B3AA-4CC5-897A-F0D98899C125}">
      <dgm:prSet/>
      <dgm:spPr/>
      <dgm:t>
        <a:bodyPr/>
        <a:lstStyle/>
        <a:p>
          <a:endParaRPr lang="ru-RU"/>
        </a:p>
      </dgm:t>
    </dgm:pt>
    <dgm:pt modelId="{E880D24D-9E43-45E1-BB0D-F992BFC50AAB}" type="sibTrans" cxnId="{F78EC01B-B3AA-4CC5-897A-F0D98899C125}">
      <dgm:prSet/>
      <dgm:spPr/>
      <dgm:t>
        <a:bodyPr/>
        <a:lstStyle/>
        <a:p>
          <a:endParaRPr lang="ru-RU"/>
        </a:p>
      </dgm:t>
    </dgm:pt>
    <dgm:pt modelId="{5F99A136-B626-4BB2-B6DB-E7EADA88CB1C}">
      <dgm:prSet custT="1"/>
      <dgm:spPr/>
      <dgm:t>
        <a:bodyPr/>
        <a:lstStyle/>
        <a:p>
          <a:r>
            <a:rPr lang="ru-RU" sz="1200" baseline="0" dirty="0">
              <a:latin typeface="Calibri" panose="020F0502020204030204" pitchFamily="34" charset="0"/>
              <a:cs typeface="Calibri" panose="020F0502020204030204" pitchFamily="34" charset="0"/>
            </a:rPr>
            <a:t>Страхование складов и ТМЦ.</a:t>
          </a:r>
        </a:p>
      </dgm:t>
    </dgm:pt>
    <dgm:pt modelId="{E9C3856A-F04B-404C-A51B-E713E3DA5A6A}" type="parTrans" cxnId="{B77182E5-630E-4933-B713-D5003951B45C}">
      <dgm:prSet/>
      <dgm:spPr/>
      <dgm:t>
        <a:bodyPr/>
        <a:lstStyle/>
        <a:p>
          <a:endParaRPr lang="ru-RU"/>
        </a:p>
      </dgm:t>
    </dgm:pt>
    <dgm:pt modelId="{F9FD703D-3DC4-4509-8825-C350DF8B3F9A}" type="sibTrans" cxnId="{B77182E5-630E-4933-B713-D5003951B45C}">
      <dgm:prSet/>
      <dgm:spPr/>
      <dgm:t>
        <a:bodyPr/>
        <a:lstStyle/>
        <a:p>
          <a:endParaRPr lang="ru-RU"/>
        </a:p>
      </dgm:t>
    </dgm:pt>
    <dgm:pt modelId="{9B10F420-2CAE-4C46-A025-928CE15862C3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Титульное страхование;</a:t>
          </a:r>
        </a:p>
      </dgm:t>
    </dgm:pt>
    <dgm:pt modelId="{49BFE5D8-E247-4279-BF8B-AA2A73151D1B}" type="parTrans" cxnId="{2085BAE6-E976-4BC1-B18D-A041C8161BAF}">
      <dgm:prSet/>
      <dgm:spPr/>
      <dgm:t>
        <a:bodyPr/>
        <a:lstStyle/>
        <a:p>
          <a:endParaRPr lang="ru-RU"/>
        </a:p>
      </dgm:t>
    </dgm:pt>
    <dgm:pt modelId="{3FA46B05-A405-49DD-A2E6-4BB4F558BED5}" type="sibTrans" cxnId="{2085BAE6-E976-4BC1-B18D-A041C8161BAF}">
      <dgm:prSet/>
      <dgm:spPr/>
      <dgm:t>
        <a:bodyPr/>
        <a:lstStyle/>
        <a:p>
          <a:endParaRPr lang="ru-RU"/>
        </a:p>
      </dgm:t>
    </dgm:pt>
    <dgm:pt modelId="{85F98A01-A94E-43DF-A98E-8C7D41F5E7AB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Сельхоз страхование;</a:t>
          </a:r>
        </a:p>
      </dgm:t>
    </dgm:pt>
    <dgm:pt modelId="{7BD37305-B951-41D3-9FA5-5FE48846E8C1}" type="parTrans" cxnId="{7FE3591A-9F9F-43E3-AA2F-FB660E4A935F}">
      <dgm:prSet/>
      <dgm:spPr/>
      <dgm:t>
        <a:bodyPr/>
        <a:lstStyle/>
        <a:p>
          <a:endParaRPr lang="ru-RU"/>
        </a:p>
      </dgm:t>
    </dgm:pt>
    <dgm:pt modelId="{E14DDD25-CBEC-47BA-A13C-8FFC147882ED}" type="sibTrans" cxnId="{7FE3591A-9F9F-43E3-AA2F-FB660E4A935F}">
      <dgm:prSet/>
      <dgm:spPr/>
      <dgm:t>
        <a:bodyPr/>
        <a:lstStyle/>
        <a:p>
          <a:endParaRPr lang="ru-RU"/>
        </a:p>
      </dgm:t>
    </dgm:pt>
    <dgm:pt modelId="{D8192D9C-DF98-46F5-88C6-E4782764FB0A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Политические риски;</a:t>
          </a:r>
        </a:p>
      </dgm:t>
    </dgm:pt>
    <dgm:pt modelId="{AAC7B269-74F2-4D25-9457-51D6AD820AB9}" type="parTrans" cxnId="{D3DFF448-EA0A-4E82-8427-746B9EBB5E5B}">
      <dgm:prSet/>
      <dgm:spPr/>
      <dgm:t>
        <a:bodyPr/>
        <a:lstStyle/>
        <a:p>
          <a:endParaRPr lang="ru-RU"/>
        </a:p>
      </dgm:t>
    </dgm:pt>
    <dgm:pt modelId="{DA8FB06A-125D-40B5-947B-4AF31E596EED}" type="sibTrans" cxnId="{D3DFF448-EA0A-4E82-8427-746B9EBB5E5B}">
      <dgm:prSet/>
      <dgm:spPr/>
      <dgm:t>
        <a:bodyPr/>
        <a:lstStyle/>
        <a:p>
          <a:endParaRPr lang="ru-RU"/>
        </a:p>
      </dgm:t>
    </dgm:pt>
    <dgm:pt modelId="{4FC88178-ED81-4F12-A23F-24C0D902C332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 застройщиков; </a:t>
          </a:r>
        </a:p>
      </dgm:t>
    </dgm:pt>
    <dgm:pt modelId="{49F1420E-DCD5-4356-B3E0-01D46E1F29FD}" type="parTrans" cxnId="{0531A1ED-BAC8-4EF6-B5C9-41FC10A94545}">
      <dgm:prSet/>
      <dgm:spPr/>
      <dgm:t>
        <a:bodyPr/>
        <a:lstStyle/>
        <a:p>
          <a:endParaRPr lang="ru-RU"/>
        </a:p>
      </dgm:t>
    </dgm:pt>
    <dgm:pt modelId="{CA5B0CDB-6E18-4649-82AE-030405174522}" type="sibTrans" cxnId="{0531A1ED-BAC8-4EF6-B5C9-41FC10A94545}">
      <dgm:prSet/>
      <dgm:spPr/>
      <dgm:t>
        <a:bodyPr/>
        <a:lstStyle/>
        <a:p>
          <a:endParaRPr lang="ru-RU"/>
        </a:p>
      </dgm:t>
    </dgm:pt>
    <dgm:pt modelId="{69785528-27E8-4AAB-8054-5D98978C4C05}">
      <dgm:prSet custT="1"/>
      <dgm:spPr/>
      <dgm:t>
        <a:bodyPr/>
        <a:lstStyle/>
        <a:p>
          <a:r>
            <a:rPr lang="ru-RU" sz="1100" baseline="0" dirty="0">
              <a:latin typeface="Calibri" panose="020F0502020204030204" pitchFamily="34" charset="0"/>
              <a:cs typeface="Calibri" panose="020F0502020204030204" pitchFamily="34" charset="0"/>
            </a:rPr>
            <a:t>Каско ТС</a:t>
          </a:r>
        </a:p>
      </dgm:t>
    </dgm:pt>
    <dgm:pt modelId="{F064D574-F302-462C-A4E8-0EB5F079F492}" type="parTrans" cxnId="{AD390325-1FD8-410A-956F-FE15C1A8BE46}">
      <dgm:prSet/>
      <dgm:spPr/>
      <dgm:t>
        <a:bodyPr/>
        <a:lstStyle/>
        <a:p>
          <a:endParaRPr lang="ru-RU"/>
        </a:p>
      </dgm:t>
    </dgm:pt>
    <dgm:pt modelId="{D98516C3-825B-464D-BC71-D104DADCE493}" type="sibTrans" cxnId="{AD390325-1FD8-410A-956F-FE15C1A8BE46}">
      <dgm:prSet/>
      <dgm:spPr/>
      <dgm:t>
        <a:bodyPr/>
        <a:lstStyle/>
        <a:p>
          <a:endParaRPr lang="ru-RU"/>
        </a:p>
      </dgm:t>
    </dgm:pt>
    <dgm:pt modelId="{157D761E-BBAD-40C6-9739-F2E433C7345B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</a:t>
          </a:r>
          <a:r>
            <a:rPr lang="ru-RU" sz="1100" baseline="0" dirty="0">
              <a:latin typeface="Calibri" panose="020F0502020204030204" pitchFamily="34" charset="0"/>
              <a:cs typeface="Calibri" panose="020F0502020204030204" pitchFamily="34" charset="0"/>
            </a:rPr>
            <a:t> арбитражных управляющих;</a:t>
          </a:r>
        </a:p>
      </dgm:t>
    </dgm:pt>
    <dgm:pt modelId="{71599116-83CF-48B9-A099-F81409CF563A}" type="sibTrans" cxnId="{E83BC83D-F4C4-4AFF-A9D7-E94DA07ED27D}">
      <dgm:prSet/>
      <dgm:spPr/>
      <dgm:t>
        <a:bodyPr/>
        <a:lstStyle/>
        <a:p>
          <a:endParaRPr lang="ru-RU"/>
        </a:p>
      </dgm:t>
    </dgm:pt>
    <dgm:pt modelId="{CC3AE481-F1D2-4F15-9C4F-A50B9BB3A30E}" type="parTrans" cxnId="{E83BC83D-F4C4-4AFF-A9D7-E94DA07ED27D}">
      <dgm:prSet/>
      <dgm:spPr/>
      <dgm:t>
        <a:bodyPr/>
        <a:lstStyle/>
        <a:p>
          <a:endParaRPr lang="ru-RU"/>
        </a:p>
      </dgm:t>
    </dgm:pt>
    <dgm:pt modelId="{707CE7C9-8DB6-43DD-81F1-15063E2E231D}">
      <dgm:prSet custT="1"/>
      <dgm:spPr/>
      <dgm:t>
        <a:bodyPr/>
        <a:lstStyle/>
        <a:p>
          <a:r>
            <a:rPr lang="ru-RU" sz="11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 туроператоров;</a:t>
          </a:r>
        </a:p>
      </dgm:t>
    </dgm:pt>
    <dgm:pt modelId="{26DC2798-5EA2-437E-8539-78BA5B467CFD}" type="sibTrans" cxnId="{7E72A9EF-80C6-4B2E-A439-35CD2238B608}">
      <dgm:prSet/>
      <dgm:spPr/>
      <dgm:t>
        <a:bodyPr/>
        <a:lstStyle/>
        <a:p>
          <a:endParaRPr lang="ru-RU"/>
        </a:p>
      </dgm:t>
    </dgm:pt>
    <dgm:pt modelId="{F6FF54BA-0FC2-4F8A-87C4-40E5CF084046}" type="parTrans" cxnId="{7E72A9EF-80C6-4B2E-A439-35CD2238B608}">
      <dgm:prSet/>
      <dgm:spPr/>
      <dgm:t>
        <a:bodyPr/>
        <a:lstStyle/>
        <a:p>
          <a:endParaRPr lang="ru-RU"/>
        </a:p>
      </dgm:t>
    </dgm:pt>
    <dgm:pt modelId="{652564E8-AA22-4230-B7C6-15A2BB0FBFC3}" type="pres">
      <dgm:prSet presAssocID="{A71099AA-7E25-4B88-9A27-27DF3D28FCD2}" presName="Name0" presStyleCnt="0">
        <dgm:presLayoutVars>
          <dgm:dir/>
          <dgm:animLvl val="lvl"/>
          <dgm:resizeHandles val="exact"/>
        </dgm:presLayoutVars>
      </dgm:prSet>
      <dgm:spPr/>
    </dgm:pt>
    <dgm:pt modelId="{6E0614F7-E790-4954-8D40-22364383F44F}" type="pres">
      <dgm:prSet presAssocID="{4D2CA390-36E2-491B-A2C3-E2787FB68133}" presName="linNode" presStyleCnt="0"/>
      <dgm:spPr/>
    </dgm:pt>
    <dgm:pt modelId="{72CFD66B-8035-4FC5-B3FC-B455D1244F25}" type="pres">
      <dgm:prSet presAssocID="{4D2CA390-36E2-491B-A2C3-E2787FB68133}" presName="parentText" presStyleLbl="node1" presStyleIdx="0" presStyleCnt="3" custScaleX="87489" custScaleY="86487">
        <dgm:presLayoutVars>
          <dgm:chMax val="1"/>
          <dgm:bulletEnabled val="1"/>
        </dgm:presLayoutVars>
      </dgm:prSet>
      <dgm:spPr/>
    </dgm:pt>
    <dgm:pt modelId="{EE9B6737-8765-4A23-B962-ADF6A98920FE}" type="pres">
      <dgm:prSet presAssocID="{4D2CA390-36E2-491B-A2C3-E2787FB68133}" presName="descendantText" presStyleLbl="alignAccFollowNode1" presStyleIdx="0" presStyleCnt="3" custScaleY="101434">
        <dgm:presLayoutVars>
          <dgm:bulletEnabled val="1"/>
        </dgm:presLayoutVars>
      </dgm:prSet>
      <dgm:spPr/>
    </dgm:pt>
    <dgm:pt modelId="{ECB53CB8-B5A4-4153-AF72-A189EC8D4381}" type="pres">
      <dgm:prSet presAssocID="{CEC2F759-B81F-4F0B-B45F-FD2E30DB1DE5}" presName="sp" presStyleCnt="0"/>
      <dgm:spPr/>
    </dgm:pt>
    <dgm:pt modelId="{7AB9D834-6828-4CB7-8CD0-49F7427CF6E5}" type="pres">
      <dgm:prSet presAssocID="{372F5957-B705-4465-A13D-BE97265FE37E}" presName="linNode" presStyleCnt="0"/>
      <dgm:spPr/>
    </dgm:pt>
    <dgm:pt modelId="{0733C999-552F-43AB-9A5E-BAEAEC569FA9}" type="pres">
      <dgm:prSet presAssocID="{372F5957-B705-4465-A13D-BE97265FE37E}" presName="parentText" presStyleLbl="node1" presStyleIdx="1" presStyleCnt="3" custScaleX="87489" custScaleY="84314">
        <dgm:presLayoutVars>
          <dgm:chMax val="1"/>
          <dgm:bulletEnabled val="1"/>
        </dgm:presLayoutVars>
      </dgm:prSet>
      <dgm:spPr/>
    </dgm:pt>
    <dgm:pt modelId="{76FBE7AA-0F22-4281-B3E2-D75BADB8D178}" type="pres">
      <dgm:prSet presAssocID="{372F5957-B705-4465-A13D-BE97265FE37E}" presName="descendantText" presStyleLbl="alignAccFollowNode1" presStyleIdx="1" presStyleCnt="3">
        <dgm:presLayoutVars>
          <dgm:bulletEnabled val="1"/>
        </dgm:presLayoutVars>
      </dgm:prSet>
      <dgm:spPr/>
    </dgm:pt>
    <dgm:pt modelId="{2F4B37A6-E4E1-4733-ADF4-2CABFB4D4D13}" type="pres">
      <dgm:prSet presAssocID="{036DE5C8-29DA-431D-AD7A-0E5D6FB6CEEC}" presName="sp" presStyleCnt="0"/>
      <dgm:spPr/>
    </dgm:pt>
    <dgm:pt modelId="{EFA11EBB-57C2-4446-8E30-8F703B335353}" type="pres">
      <dgm:prSet presAssocID="{BA7B140D-593D-4A49-A4DC-EE92E7804BA3}" presName="linNode" presStyleCnt="0"/>
      <dgm:spPr/>
    </dgm:pt>
    <dgm:pt modelId="{41E6AF02-9082-40F9-9947-E0D8AA95B60D}" type="pres">
      <dgm:prSet presAssocID="{BA7B140D-593D-4A49-A4DC-EE92E7804BA3}" presName="parentText" presStyleLbl="node1" presStyleIdx="2" presStyleCnt="3" custScaleX="87489" custScaleY="82959">
        <dgm:presLayoutVars>
          <dgm:chMax val="1"/>
          <dgm:bulletEnabled val="1"/>
        </dgm:presLayoutVars>
      </dgm:prSet>
      <dgm:spPr/>
    </dgm:pt>
    <dgm:pt modelId="{34D1AD4F-28A0-4360-9451-D147984C2065}" type="pres">
      <dgm:prSet presAssocID="{BA7B140D-593D-4A49-A4DC-EE92E7804BA3}" presName="descendantText" presStyleLbl="alignAccFollowNode1" presStyleIdx="2" presStyleCnt="3" custScaleX="99084" custScaleY="101270">
        <dgm:presLayoutVars>
          <dgm:bulletEnabled val="1"/>
        </dgm:presLayoutVars>
      </dgm:prSet>
      <dgm:spPr/>
    </dgm:pt>
  </dgm:ptLst>
  <dgm:cxnLst>
    <dgm:cxn modelId="{E83BC83D-F4C4-4AFF-A9D7-E94DA07ED27D}" srcId="{BA7B140D-593D-4A49-A4DC-EE92E7804BA3}" destId="{157D761E-BBAD-40C6-9739-F2E433C7345B}" srcOrd="6" destOrd="0" parTransId="{CC3AE481-F1D2-4F15-9C4F-A50B9BB3A30E}" sibTransId="{71599116-83CF-48B9-A099-F81409CF563A}"/>
    <dgm:cxn modelId="{0531A1ED-BAC8-4EF6-B5C9-41FC10A94545}" srcId="{BA7B140D-593D-4A49-A4DC-EE92E7804BA3}" destId="{4FC88178-ED81-4F12-A23F-24C0D902C332}" srcOrd="4" destOrd="0" parTransId="{49F1420E-DCD5-4356-B3E0-01D46E1F29FD}" sibTransId="{CA5B0CDB-6E18-4649-82AE-030405174522}"/>
    <dgm:cxn modelId="{0D44B5CF-AE78-4E83-B4F0-FFCC5FE8936D}" type="presOf" srcId="{9B10F420-2CAE-4C46-A025-928CE15862C3}" destId="{34D1AD4F-28A0-4360-9451-D147984C2065}" srcOrd="0" destOrd="1" presId="urn:microsoft.com/office/officeart/2005/8/layout/vList5"/>
    <dgm:cxn modelId="{AD390325-1FD8-410A-956F-FE15C1A8BE46}" srcId="{BA7B140D-593D-4A49-A4DC-EE92E7804BA3}" destId="{69785528-27E8-4AAB-8054-5D98978C4C05}" srcOrd="7" destOrd="0" parTransId="{F064D574-F302-462C-A4E8-0EB5F079F492}" sibTransId="{D98516C3-825B-464D-BC71-D104DADCE493}"/>
    <dgm:cxn modelId="{D8547C48-37A7-4430-B791-A285195BEBD6}" srcId="{4D2CA390-36E2-491B-A2C3-E2787FB68133}" destId="{7B4C86A0-4684-40B0-940D-6125DC2DA58F}" srcOrd="0" destOrd="0" parTransId="{FB82CFDB-2605-47C7-B593-FDB69168239E}" sibTransId="{4C345E3B-305A-4162-BECB-76FDFFC3A5D5}"/>
    <dgm:cxn modelId="{D1EDAE46-1648-4EAD-BDF0-70A3C1CE14BA}" type="presOf" srcId="{0DFE274B-541F-427F-B76E-46F52FB1B582}" destId="{34D1AD4F-28A0-4360-9451-D147984C2065}" srcOrd="0" destOrd="0" presId="urn:microsoft.com/office/officeart/2005/8/layout/vList5"/>
    <dgm:cxn modelId="{B77A3566-16F6-4C94-AF3F-E816501DFC05}" type="presOf" srcId="{4FC88178-ED81-4F12-A23F-24C0D902C332}" destId="{34D1AD4F-28A0-4360-9451-D147984C2065}" srcOrd="0" destOrd="4" presId="urn:microsoft.com/office/officeart/2005/8/layout/vList5"/>
    <dgm:cxn modelId="{CAF35D70-4DDA-49C1-AF62-549DE8A79A3F}" srcId="{4D2CA390-36E2-491B-A2C3-E2787FB68133}" destId="{79EF1871-C8F2-4F80-9AE4-0FF9D6085BF8}" srcOrd="4" destOrd="0" parTransId="{63A7C3B0-09E2-44E2-B21C-5A96AD512E3A}" sibTransId="{B889EFC6-3381-4CEF-98CA-F8C6640C5A87}"/>
    <dgm:cxn modelId="{E0D9073A-7866-4066-88DA-753587076A92}" type="presOf" srcId="{4D2CA390-36E2-491B-A2C3-E2787FB68133}" destId="{72CFD66B-8035-4FC5-B3FC-B455D1244F25}" srcOrd="0" destOrd="0" presId="urn:microsoft.com/office/officeart/2005/8/layout/vList5"/>
    <dgm:cxn modelId="{B77182E5-630E-4933-B713-D5003951B45C}" srcId="{372F5957-B705-4465-A13D-BE97265FE37E}" destId="{5F99A136-B626-4BB2-B6DB-E7EADA88CB1C}" srcOrd="4" destOrd="0" parTransId="{E9C3856A-F04B-404C-A51B-E713E3DA5A6A}" sibTransId="{F9FD703D-3DC4-4509-8825-C350DF8B3F9A}"/>
    <dgm:cxn modelId="{692FB1A4-E78E-43BF-B475-3B481E10628E}" srcId="{372F5957-B705-4465-A13D-BE97265FE37E}" destId="{C85096B4-53C2-4045-A461-63FD4664BCE9}" srcOrd="0" destOrd="0" parTransId="{64F5EDD2-B737-460F-866E-F07FF24BBB1D}" sibTransId="{07C86601-7E51-489A-BC1C-01B8CA24E74C}"/>
    <dgm:cxn modelId="{12645803-7A39-4F2A-B66F-1EF28E35D4EB}" type="presOf" srcId="{372F5957-B705-4465-A13D-BE97265FE37E}" destId="{0733C999-552F-43AB-9A5E-BAEAEC569FA9}" srcOrd="0" destOrd="0" presId="urn:microsoft.com/office/officeart/2005/8/layout/vList5"/>
    <dgm:cxn modelId="{8C4D8319-27EC-4F7F-98CA-BDD05719C242}" type="presOf" srcId="{D8192D9C-DF98-46F5-88C6-E4782764FB0A}" destId="{34D1AD4F-28A0-4360-9451-D147984C2065}" srcOrd="0" destOrd="3" presId="urn:microsoft.com/office/officeart/2005/8/layout/vList5"/>
    <dgm:cxn modelId="{BD7CFAA2-6628-4A94-88EC-E64BDAB8E490}" type="presOf" srcId="{157D761E-BBAD-40C6-9739-F2E433C7345B}" destId="{34D1AD4F-28A0-4360-9451-D147984C2065}" srcOrd="0" destOrd="6" presId="urn:microsoft.com/office/officeart/2005/8/layout/vList5"/>
    <dgm:cxn modelId="{6D663967-56AB-4FD7-815C-186AD9E41649}" type="presOf" srcId="{FFC03E02-C91D-4114-B93A-266886DB90E3}" destId="{76FBE7AA-0F22-4281-B3E2-D75BADB8D178}" srcOrd="0" destOrd="1" presId="urn:microsoft.com/office/officeart/2005/8/layout/vList5"/>
    <dgm:cxn modelId="{CAFCAE5B-23CF-4401-AF3D-0570458CE195}" type="presOf" srcId="{707CE7C9-8DB6-43DD-81F1-15063E2E231D}" destId="{34D1AD4F-28A0-4360-9451-D147984C2065}" srcOrd="0" destOrd="5" presId="urn:microsoft.com/office/officeart/2005/8/layout/vList5"/>
    <dgm:cxn modelId="{22E8AD45-283E-44DB-83AC-F9701ABCF01E}" type="presOf" srcId="{79EF1871-C8F2-4F80-9AE4-0FF9D6085BF8}" destId="{EE9B6737-8765-4A23-B962-ADF6A98920FE}" srcOrd="0" destOrd="4" presId="urn:microsoft.com/office/officeart/2005/8/layout/vList5"/>
    <dgm:cxn modelId="{3710D696-A6D7-416B-B752-E5913AC272CC}" type="presOf" srcId="{7B4C86A0-4684-40B0-940D-6125DC2DA58F}" destId="{EE9B6737-8765-4A23-B962-ADF6A98920FE}" srcOrd="0" destOrd="0" presId="urn:microsoft.com/office/officeart/2005/8/layout/vList5"/>
    <dgm:cxn modelId="{6181A38A-ED74-40DF-833E-165E5DA3FF0E}" type="presOf" srcId="{E6058FC9-862A-4391-98D3-D7EC6C0C5CD9}" destId="{76FBE7AA-0F22-4281-B3E2-D75BADB8D178}" srcOrd="0" destOrd="3" presId="urn:microsoft.com/office/officeart/2005/8/layout/vList5"/>
    <dgm:cxn modelId="{012FF09C-5850-43CD-A297-F4343FBD7AE6}" srcId="{A71099AA-7E25-4B88-9A27-27DF3D28FCD2}" destId="{4D2CA390-36E2-491B-A2C3-E2787FB68133}" srcOrd="0" destOrd="0" parTransId="{64FC1A04-560E-475B-842A-04F2E02B9AE8}" sibTransId="{CEC2F759-B81F-4F0B-B45F-FD2E30DB1DE5}"/>
    <dgm:cxn modelId="{9DEAD291-82BA-4587-A3DD-E660DE5698FA}" srcId="{4D2CA390-36E2-491B-A2C3-E2787FB68133}" destId="{80FFE01C-A9F9-46D8-9434-1470480C9653}" srcOrd="3" destOrd="0" parTransId="{6B794AF5-71BD-4C5E-AD9B-73E549B5638A}" sibTransId="{B72BF5AB-3596-4626-823D-B28E82FB1D60}"/>
    <dgm:cxn modelId="{89C22FC7-145E-486D-84BF-22E4F0E17653}" type="presOf" srcId="{80FFE01C-A9F9-46D8-9434-1470480C9653}" destId="{EE9B6737-8765-4A23-B962-ADF6A98920FE}" srcOrd="0" destOrd="3" presId="urn:microsoft.com/office/officeart/2005/8/layout/vList5"/>
    <dgm:cxn modelId="{C34BD6EF-B4F5-4A9E-AAEE-022089D9DA2A}" srcId="{372F5957-B705-4465-A13D-BE97265FE37E}" destId="{F499B9D0-5658-45EE-8B92-DEEB47F03D75}" srcOrd="2" destOrd="0" parTransId="{695E71C3-CB1A-4A1D-A041-13F8D6E91E17}" sibTransId="{10C0D57A-1DED-40ED-9D71-DE503ED39000}"/>
    <dgm:cxn modelId="{F78EC01B-B3AA-4CC5-897A-F0D98899C125}" srcId="{372F5957-B705-4465-A13D-BE97265FE37E}" destId="{E6058FC9-862A-4391-98D3-D7EC6C0C5CD9}" srcOrd="3" destOrd="0" parTransId="{DAED21AB-5073-4F08-882F-B1B1A882B9B9}" sibTransId="{E880D24D-9E43-45E1-BB0D-F992BFC50AAB}"/>
    <dgm:cxn modelId="{03ADDBDA-656F-4E58-AA90-FC37CEE33E45}" type="presOf" srcId="{F499B9D0-5658-45EE-8B92-DEEB47F03D75}" destId="{76FBE7AA-0F22-4281-B3E2-D75BADB8D178}" srcOrd="0" destOrd="2" presId="urn:microsoft.com/office/officeart/2005/8/layout/vList5"/>
    <dgm:cxn modelId="{7E72A9EF-80C6-4B2E-A439-35CD2238B608}" srcId="{BA7B140D-593D-4A49-A4DC-EE92E7804BA3}" destId="{707CE7C9-8DB6-43DD-81F1-15063E2E231D}" srcOrd="5" destOrd="0" parTransId="{F6FF54BA-0FC2-4F8A-87C4-40E5CF084046}" sibTransId="{26DC2798-5EA2-437E-8539-78BA5B467CFD}"/>
    <dgm:cxn modelId="{98EFD62B-5E12-4AF6-A062-CCA387D0E470}" srcId="{BA7B140D-593D-4A49-A4DC-EE92E7804BA3}" destId="{0DFE274B-541F-427F-B76E-46F52FB1B582}" srcOrd="0" destOrd="0" parTransId="{0F07DB61-314E-4AD2-8BCD-3A619AD559CF}" sibTransId="{99A3DA42-4390-4DCF-8F94-F7ACBB863914}"/>
    <dgm:cxn modelId="{A22CB768-8F1D-4A35-904F-CE873D8BE86F}" srcId="{4D2CA390-36E2-491B-A2C3-E2787FB68133}" destId="{CF78340D-4D20-443A-878D-368B2DA9DD8B}" srcOrd="1" destOrd="0" parTransId="{9F995D5C-02B8-4AF1-AFEE-1B10787FCDEA}" sibTransId="{89889EBA-5A55-4AAA-BEE7-89208F23DFDC}"/>
    <dgm:cxn modelId="{91C6BA93-476E-4193-BAFF-F90699C75979}" type="presOf" srcId="{5F99A136-B626-4BB2-B6DB-E7EADA88CB1C}" destId="{76FBE7AA-0F22-4281-B3E2-D75BADB8D178}" srcOrd="0" destOrd="4" presId="urn:microsoft.com/office/officeart/2005/8/layout/vList5"/>
    <dgm:cxn modelId="{306FA4A4-B39B-4B02-B0D9-463EC3A51D05}" type="presOf" srcId="{CF78340D-4D20-443A-878D-368B2DA9DD8B}" destId="{EE9B6737-8765-4A23-B962-ADF6A98920FE}" srcOrd="0" destOrd="1" presId="urn:microsoft.com/office/officeart/2005/8/layout/vList5"/>
    <dgm:cxn modelId="{D3DFF448-EA0A-4E82-8427-746B9EBB5E5B}" srcId="{BA7B140D-593D-4A49-A4DC-EE92E7804BA3}" destId="{D8192D9C-DF98-46F5-88C6-E4782764FB0A}" srcOrd="3" destOrd="0" parTransId="{AAC7B269-74F2-4D25-9457-51D6AD820AB9}" sibTransId="{DA8FB06A-125D-40B5-947B-4AF31E596EED}"/>
    <dgm:cxn modelId="{46349A43-5AD7-42E8-BF36-88BEE49565C7}" srcId="{4D2CA390-36E2-491B-A2C3-E2787FB68133}" destId="{2B31FD27-5EFF-40FA-A326-8BFA832A4663}" srcOrd="2" destOrd="0" parTransId="{73713042-5106-4FA3-9FC6-3A4D38A6AFC4}" sibTransId="{0CF3D99B-79DB-4DE5-85C2-C5CC4E3DE97C}"/>
    <dgm:cxn modelId="{7FE3591A-9F9F-43E3-AA2F-FB660E4A935F}" srcId="{BA7B140D-593D-4A49-A4DC-EE92E7804BA3}" destId="{85F98A01-A94E-43DF-A98E-8C7D41F5E7AB}" srcOrd="2" destOrd="0" parTransId="{7BD37305-B951-41D3-9FA5-5FE48846E8C1}" sibTransId="{E14DDD25-CBEC-47BA-A13C-8FFC147882ED}"/>
    <dgm:cxn modelId="{1F3445A5-0393-480A-A719-95F894323A26}" type="presOf" srcId="{BA7B140D-593D-4A49-A4DC-EE92E7804BA3}" destId="{41E6AF02-9082-40F9-9947-E0D8AA95B60D}" srcOrd="0" destOrd="0" presId="urn:microsoft.com/office/officeart/2005/8/layout/vList5"/>
    <dgm:cxn modelId="{2085BAE6-E976-4BC1-B18D-A041C8161BAF}" srcId="{BA7B140D-593D-4A49-A4DC-EE92E7804BA3}" destId="{9B10F420-2CAE-4C46-A025-928CE15862C3}" srcOrd="1" destOrd="0" parTransId="{49BFE5D8-E247-4279-BF8B-AA2A73151D1B}" sibTransId="{3FA46B05-A405-49DD-A2E6-4BB4F558BED5}"/>
    <dgm:cxn modelId="{CA96FD94-F702-4843-9437-A2245BFC8DA0}" type="presOf" srcId="{C85096B4-53C2-4045-A461-63FD4664BCE9}" destId="{76FBE7AA-0F22-4281-B3E2-D75BADB8D178}" srcOrd="0" destOrd="0" presId="urn:microsoft.com/office/officeart/2005/8/layout/vList5"/>
    <dgm:cxn modelId="{CE06571F-8030-4A5B-B797-4F27E1FF55B7}" srcId="{A71099AA-7E25-4B88-9A27-27DF3D28FCD2}" destId="{372F5957-B705-4465-A13D-BE97265FE37E}" srcOrd="1" destOrd="0" parTransId="{F18FFF17-444A-4698-9F5E-8E3E2C276903}" sibTransId="{036DE5C8-29DA-431D-AD7A-0E5D6FB6CEEC}"/>
    <dgm:cxn modelId="{96A3187C-ED33-45F5-8C83-E2FE897F86D7}" type="presOf" srcId="{85F98A01-A94E-43DF-A98E-8C7D41F5E7AB}" destId="{34D1AD4F-28A0-4360-9451-D147984C2065}" srcOrd="0" destOrd="2" presId="urn:microsoft.com/office/officeart/2005/8/layout/vList5"/>
    <dgm:cxn modelId="{2C699A0A-4EA9-4B3B-8438-B8A7FD4F3E7C}" srcId="{372F5957-B705-4465-A13D-BE97265FE37E}" destId="{FFC03E02-C91D-4114-B93A-266886DB90E3}" srcOrd="1" destOrd="0" parTransId="{BF686B9F-7E59-450A-B27A-FB11752D15CD}" sibTransId="{2CD33AD3-BD5D-466B-B35C-0508AED331B0}"/>
    <dgm:cxn modelId="{4F7BE5F2-C0F1-4D96-8D6C-1F54D499AA43}" type="presOf" srcId="{2B31FD27-5EFF-40FA-A326-8BFA832A4663}" destId="{EE9B6737-8765-4A23-B962-ADF6A98920FE}" srcOrd="0" destOrd="2" presId="urn:microsoft.com/office/officeart/2005/8/layout/vList5"/>
    <dgm:cxn modelId="{D3A82F8C-CD57-4D3E-92DC-C51CF5A414C9}" srcId="{A71099AA-7E25-4B88-9A27-27DF3D28FCD2}" destId="{BA7B140D-593D-4A49-A4DC-EE92E7804BA3}" srcOrd="2" destOrd="0" parTransId="{A95B81F6-BF14-4796-8BDE-ED64303B3769}" sibTransId="{9873AE81-F7F9-4AD4-9F7D-814F7E6CD492}"/>
    <dgm:cxn modelId="{918950E7-CED6-4065-9062-72B7A81DE6DE}" type="presOf" srcId="{69785528-27E8-4AAB-8054-5D98978C4C05}" destId="{34D1AD4F-28A0-4360-9451-D147984C2065}" srcOrd="0" destOrd="7" presId="urn:microsoft.com/office/officeart/2005/8/layout/vList5"/>
    <dgm:cxn modelId="{3D122D51-A2A9-4A20-98C7-22F6EE0C0DC2}" type="presOf" srcId="{A71099AA-7E25-4B88-9A27-27DF3D28FCD2}" destId="{652564E8-AA22-4230-B7C6-15A2BB0FBFC3}" srcOrd="0" destOrd="0" presId="urn:microsoft.com/office/officeart/2005/8/layout/vList5"/>
    <dgm:cxn modelId="{8F501219-7954-4774-8281-57639B2C23ED}" type="presParOf" srcId="{652564E8-AA22-4230-B7C6-15A2BB0FBFC3}" destId="{6E0614F7-E790-4954-8D40-22364383F44F}" srcOrd="0" destOrd="0" presId="urn:microsoft.com/office/officeart/2005/8/layout/vList5"/>
    <dgm:cxn modelId="{E3A8A579-203A-469C-9B14-153AFF9BC72F}" type="presParOf" srcId="{6E0614F7-E790-4954-8D40-22364383F44F}" destId="{72CFD66B-8035-4FC5-B3FC-B455D1244F25}" srcOrd="0" destOrd="0" presId="urn:microsoft.com/office/officeart/2005/8/layout/vList5"/>
    <dgm:cxn modelId="{587525CD-2625-41E3-B93E-21F27A9FA0F5}" type="presParOf" srcId="{6E0614F7-E790-4954-8D40-22364383F44F}" destId="{EE9B6737-8765-4A23-B962-ADF6A98920FE}" srcOrd="1" destOrd="0" presId="urn:microsoft.com/office/officeart/2005/8/layout/vList5"/>
    <dgm:cxn modelId="{0D3F73E1-8A86-45C7-961B-52D3A9345CDD}" type="presParOf" srcId="{652564E8-AA22-4230-B7C6-15A2BB0FBFC3}" destId="{ECB53CB8-B5A4-4153-AF72-A189EC8D4381}" srcOrd="1" destOrd="0" presId="urn:microsoft.com/office/officeart/2005/8/layout/vList5"/>
    <dgm:cxn modelId="{BC084E1A-69AC-4E83-BBC8-47334DF89BA3}" type="presParOf" srcId="{652564E8-AA22-4230-B7C6-15A2BB0FBFC3}" destId="{7AB9D834-6828-4CB7-8CD0-49F7427CF6E5}" srcOrd="2" destOrd="0" presId="urn:microsoft.com/office/officeart/2005/8/layout/vList5"/>
    <dgm:cxn modelId="{703D36B7-397A-4313-AE8F-92689617BBB2}" type="presParOf" srcId="{7AB9D834-6828-4CB7-8CD0-49F7427CF6E5}" destId="{0733C999-552F-43AB-9A5E-BAEAEC569FA9}" srcOrd="0" destOrd="0" presId="urn:microsoft.com/office/officeart/2005/8/layout/vList5"/>
    <dgm:cxn modelId="{07077633-319A-4E59-870B-E64EE7744A15}" type="presParOf" srcId="{7AB9D834-6828-4CB7-8CD0-49F7427CF6E5}" destId="{76FBE7AA-0F22-4281-B3E2-D75BADB8D178}" srcOrd="1" destOrd="0" presId="urn:microsoft.com/office/officeart/2005/8/layout/vList5"/>
    <dgm:cxn modelId="{E10EE043-88F5-445F-9576-8090193968B1}" type="presParOf" srcId="{652564E8-AA22-4230-B7C6-15A2BB0FBFC3}" destId="{2F4B37A6-E4E1-4733-ADF4-2CABFB4D4D13}" srcOrd="3" destOrd="0" presId="urn:microsoft.com/office/officeart/2005/8/layout/vList5"/>
    <dgm:cxn modelId="{D1B343CE-49A8-4148-8BF8-5D2402093304}" type="presParOf" srcId="{652564E8-AA22-4230-B7C6-15A2BB0FBFC3}" destId="{EFA11EBB-57C2-4446-8E30-8F703B335353}" srcOrd="4" destOrd="0" presId="urn:microsoft.com/office/officeart/2005/8/layout/vList5"/>
    <dgm:cxn modelId="{94A27970-F4C5-471A-B95B-C75523A638C3}" type="presParOf" srcId="{EFA11EBB-57C2-4446-8E30-8F703B335353}" destId="{41E6AF02-9082-40F9-9947-E0D8AA95B60D}" srcOrd="0" destOrd="0" presId="urn:microsoft.com/office/officeart/2005/8/layout/vList5"/>
    <dgm:cxn modelId="{688C40EE-3B92-48E0-8C2D-19BB28DB6023}" type="presParOf" srcId="{EFA11EBB-57C2-4446-8E30-8F703B335353}" destId="{34D1AD4F-28A0-4360-9451-D147984C20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B6737-8765-4A23-B962-ADF6A98920FE}">
      <dsp:nvSpPr>
        <dsp:cNvPr id="0" name=""/>
        <dsp:cNvSpPr/>
      </dsp:nvSpPr>
      <dsp:spPr>
        <a:xfrm rot="5400000">
          <a:off x="2819875" y="-914986"/>
          <a:ext cx="1574647" cy="35112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Имущество</a:t>
          </a: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ru-RU" sz="1200" kern="1200" baseline="0" dirty="0" err="1">
              <a:latin typeface="Calibri" panose="020F0502020204030204" pitchFamily="34" charset="0"/>
              <a:cs typeface="Calibri" panose="020F0502020204030204" pitchFamily="34" charset="0"/>
            </a:rPr>
            <a:t>пром</a:t>
          </a: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и </a:t>
          </a:r>
          <a:r>
            <a:rPr lang="ru-RU" sz="1200" kern="1200" baseline="0" dirty="0" err="1">
              <a:latin typeface="Calibri" panose="020F0502020204030204" pitchFamily="34" charset="0"/>
              <a:cs typeface="Calibri" panose="020F0502020204030204" pitchFamily="34" charset="0"/>
            </a:rPr>
            <a:t>непром</a:t>
          </a: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объекты);</a:t>
          </a:r>
          <a:endParaRPr lang="ru-RU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СМР;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Общегражданская ответственность;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Генеральные грузы;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Суда</a:t>
          </a: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в постройке.</a:t>
          </a:r>
          <a:endParaRPr lang="ru-RU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851551" y="130206"/>
        <a:ext cx="3434428" cy="1420911"/>
      </dsp:txXfrm>
    </dsp:sp>
    <dsp:sp modelId="{72CFD66B-8035-4FC5-B3FC-B455D1244F25}">
      <dsp:nvSpPr>
        <dsp:cNvPr id="0" name=""/>
        <dsp:cNvSpPr/>
      </dsp:nvSpPr>
      <dsp:spPr>
        <a:xfrm>
          <a:off x="123552" y="1528"/>
          <a:ext cx="1727998" cy="167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Целевой</a:t>
          </a:r>
          <a:r>
            <a:rPr lang="ru-RU" sz="1700" kern="1200" baseline="0"/>
            <a:t> сегмент</a:t>
          </a:r>
          <a:endParaRPr lang="ru-RU" sz="1700" kern="1200" dirty="0"/>
        </a:p>
      </dsp:txBody>
      <dsp:txXfrm>
        <a:off x="205478" y="83454"/>
        <a:ext cx="1564146" cy="1514413"/>
      </dsp:txXfrm>
    </dsp:sp>
    <dsp:sp modelId="{76FBE7AA-0F22-4281-B3E2-D75BADB8D178}">
      <dsp:nvSpPr>
        <dsp:cNvPr id="0" name=""/>
        <dsp:cNvSpPr/>
      </dsp:nvSpPr>
      <dsp:spPr>
        <a:xfrm rot="5400000">
          <a:off x="2831006" y="839219"/>
          <a:ext cx="1552386" cy="35112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latin typeface="Calibri" panose="020F0502020204030204" pitchFamily="34" charset="0"/>
              <a:cs typeface="Calibri" panose="020F0502020204030204" pitchFamily="34" charset="0"/>
            </a:rPr>
            <a:t>Авиационное</a:t>
          </a: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страхование;</a:t>
          </a:r>
          <a:endParaRPr lang="ru-RU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Космическое страхование;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Морское страхование;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Страхование энергетических объектов;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Страхование складов и ТМЦ.</a:t>
          </a:r>
        </a:p>
      </dsp:txBody>
      <dsp:txXfrm rot="-5400000">
        <a:off x="1851552" y="1894455"/>
        <a:ext cx="3435515" cy="1400824"/>
      </dsp:txXfrm>
    </dsp:sp>
    <dsp:sp modelId="{0733C999-552F-43AB-9A5E-BAEAEC569FA9}">
      <dsp:nvSpPr>
        <dsp:cNvPr id="0" name=""/>
        <dsp:cNvSpPr/>
      </dsp:nvSpPr>
      <dsp:spPr>
        <a:xfrm>
          <a:off x="123552" y="1776818"/>
          <a:ext cx="1727998" cy="1636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Особый Сегмент</a:t>
          </a:r>
        </a:p>
      </dsp:txBody>
      <dsp:txXfrm>
        <a:off x="203420" y="1856686"/>
        <a:ext cx="1568262" cy="1476362"/>
      </dsp:txXfrm>
    </dsp:sp>
    <dsp:sp modelId="{34D1AD4F-28A0-4360-9451-D147984C2065}">
      <dsp:nvSpPr>
        <dsp:cNvPr id="0" name=""/>
        <dsp:cNvSpPr/>
      </dsp:nvSpPr>
      <dsp:spPr>
        <a:xfrm rot="5400000">
          <a:off x="2805066" y="2575277"/>
          <a:ext cx="1572101" cy="34791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Финансовые риски;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Титульное страхование;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Сельхоз страхование;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Политические риски;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 застройщиков;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 туроператоров;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Calibri" panose="020F0502020204030204" pitchFamily="34" charset="0"/>
              <a:cs typeface="Calibri" panose="020F0502020204030204" pitchFamily="34" charset="0"/>
            </a:rPr>
            <a:t>Ответственность</a:t>
          </a:r>
          <a:r>
            <a:rPr lang="ru-RU" sz="11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арбитражных управляющих;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Каско ТС</a:t>
          </a:r>
        </a:p>
      </dsp:txBody>
      <dsp:txXfrm rot="-5400000">
        <a:off x="1851551" y="3605536"/>
        <a:ext cx="3402388" cy="1418613"/>
      </dsp:txXfrm>
    </dsp:sp>
    <dsp:sp modelId="{41E6AF02-9082-40F9-9947-E0D8AA95B60D}">
      <dsp:nvSpPr>
        <dsp:cNvPr id="0" name=""/>
        <dsp:cNvSpPr/>
      </dsp:nvSpPr>
      <dsp:spPr>
        <a:xfrm>
          <a:off x="123552" y="3509941"/>
          <a:ext cx="1727998" cy="1609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Ограниченный сегмент</a:t>
          </a:r>
        </a:p>
      </dsp:txBody>
      <dsp:txXfrm>
        <a:off x="202136" y="3588525"/>
        <a:ext cx="1570830" cy="1452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E359C-4741-4FCF-9442-85A8ECBF6AA5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45AA6-F1C0-41F7-805D-55DE934487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9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CCE-16FF-4B09-B88E-7EFC1F933F8D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7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773-342D-4222-A61D-04F7A42E209F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4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20E-76E2-44DF-8F65-1F3A923E9B58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4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0629-D323-4C8B-ACE2-DE2D8EAE23A1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1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1FD-AC82-4A2E-B4AE-190FA59F3A5B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9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B850-53AD-4F6F-91A7-6452A39D2049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9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98CA-F1CE-49AE-BA10-AC6F6CA127B4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1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3BA0-3CD4-4527-A6D5-E1678769887D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9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2A6C-A865-4A5B-978B-6405FD0601C9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8B91-88A6-4CEB-B541-742C6E26CD02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7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0D04-9F54-47E9-BAF5-391CEC4F4A61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AD36AA-F5CF-48EA-9090-B78D1727344E}" type="datetime1">
              <a:rPr lang="en-US" smtClean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nrc@rnrc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Ноябрь 2016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96900" y="1292777"/>
            <a:ext cx="4214511" cy="32552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533" y="1786172"/>
            <a:ext cx="4729709" cy="2268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Национальная</a:t>
            </a:r>
          </a:p>
          <a:p>
            <a:r>
              <a:rPr lang="ru-RU" sz="4000" b="1" dirty="0">
                <a:solidFill>
                  <a:schemeClr val="bg1"/>
                </a:solidFill>
              </a:rPr>
              <a:t>Перестраховочная</a:t>
            </a:r>
          </a:p>
          <a:p>
            <a:r>
              <a:rPr lang="ru-RU" sz="4000" b="1" dirty="0">
                <a:solidFill>
                  <a:schemeClr val="bg1"/>
                </a:solidFill>
              </a:rPr>
              <a:t>Компания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2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300" dirty="0"/>
              <a:t>Взаимодействие с рынком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Приоритезация видов страхования, объектов страхования</a:t>
            </a:r>
          </a:p>
          <a:p>
            <a:r>
              <a:rPr lang="ru-RU" dirty="0"/>
              <a:t>Мгновенная реакция на запросы рынка в части 10% доли</a:t>
            </a:r>
          </a:p>
          <a:p>
            <a:r>
              <a:rPr lang="ru-RU" dirty="0"/>
              <a:t>Готовность предоставить собственные лидерские котировки при доле участия более 10%</a:t>
            </a:r>
          </a:p>
          <a:p>
            <a:r>
              <a:rPr lang="ru-RU" dirty="0"/>
              <a:t>Базовые ограничения по участию в риске: линия бизнеса / доля в риске не более 50% / величина собственного удержания в рублях</a:t>
            </a:r>
          </a:p>
          <a:p>
            <a:r>
              <a:rPr lang="ru-RU" dirty="0"/>
              <a:t>Оказание консультационной помощи </a:t>
            </a:r>
          </a:p>
          <a:p>
            <a:r>
              <a:rPr lang="ru-RU" dirty="0"/>
              <a:t>Встраивание в существующую практику коммуникаций</a:t>
            </a:r>
          </a:p>
          <a:p>
            <a:r>
              <a:rPr lang="ru-RU" dirty="0"/>
              <a:t>Готовность к работе с размещающими брокерами</a:t>
            </a:r>
          </a:p>
          <a:p>
            <a:r>
              <a:rPr lang="ru-RU" dirty="0"/>
              <a:t>Единый вход в компанию – </a:t>
            </a:r>
            <a:r>
              <a:rPr lang="en-US" dirty="0">
                <a:hlinkClick r:id="rId2"/>
              </a:rPr>
              <a:t>rnrc@rnrc.ru</a:t>
            </a:r>
            <a:endParaRPr lang="en-US" dirty="0"/>
          </a:p>
          <a:p>
            <a:r>
              <a:rPr lang="ru-RU" dirty="0"/>
              <a:t>Синхронность условий для всех страховщиков при одинаковости запросов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1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Приоритеты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150980"/>
              </p:ext>
            </p:extLst>
          </p:nvPr>
        </p:nvGraphicFramePr>
        <p:xfrm>
          <a:off x="2901950" y="863600"/>
          <a:ext cx="54864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6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Собственное удержание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43109"/>
              </p:ext>
            </p:extLst>
          </p:nvPr>
        </p:nvGraphicFramePr>
        <p:xfrm>
          <a:off x="2901950" y="1455420"/>
          <a:ext cx="54864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56204227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1975932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</a:t>
                      </a:r>
                      <a:r>
                        <a:rPr lang="ru-RU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млрд. руб.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1798813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Имущество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10619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СМР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98148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Скважины / буровые работы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8323475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Суда в постройке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440018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Море (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H&amp;M</a:t>
                      </a:r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5058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Море 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P&amp;I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533582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Грузы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161028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Авиация (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hull)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39567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Авиация</a:t>
                      </a:r>
                      <a:r>
                        <a:rPr lang="ru-RU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4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liab</a:t>
                      </a:r>
                      <a:r>
                        <a:rPr lang="en-US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410161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Космические</a:t>
                      </a:r>
                      <a:r>
                        <a:rPr lang="ru-RU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риски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5701854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Общ. Ответственность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4218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Проф. Ответственность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507024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Фин.риски</a:t>
                      </a:r>
                      <a:r>
                        <a:rPr lang="ru-RU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 банковские риски</a:t>
                      </a:r>
                      <a:endParaRPr lang="ru-R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98478048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Урегулирование убытков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рамках доли участия 10%:</a:t>
            </a:r>
          </a:p>
          <a:p>
            <a:pPr lvl="1"/>
            <a:r>
              <a:rPr lang="ru-RU" dirty="0"/>
              <a:t>Следование решению цедента или лидирующего перестраховщика</a:t>
            </a:r>
          </a:p>
          <a:p>
            <a:r>
              <a:rPr lang="ru-RU" dirty="0"/>
              <a:t>В рамках роли лидирующего перестраховщика:</a:t>
            </a:r>
          </a:p>
          <a:p>
            <a:pPr lvl="1"/>
            <a:r>
              <a:rPr lang="ru-RU" dirty="0"/>
              <a:t>Использование оговорки о контроле над ходом урегулирования убытка</a:t>
            </a:r>
          </a:p>
          <a:p>
            <a:pPr lvl="1"/>
            <a:r>
              <a:rPr lang="ru-RU" dirty="0"/>
              <a:t>Совместное с цедентом </a:t>
            </a:r>
            <a:r>
              <a:rPr lang="ru-RU"/>
              <a:t>принятие решения </a:t>
            </a:r>
            <a:r>
              <a:rPr lang="ru-RU" dirty="0"/>
              <a:t>о привлечении </a:t>
            </a:r>
            <a:r>
              <a:rPr lang="ru-RU" dirty="0" err="1"/>
              <a:t>аджастера</a:t>
            </a:r>
            <a:r>
              <a:rPr lang="ru-RU" dirty="0"/>
              <a:t> и о признании события страховым случаем</a:t>
            </a:r>
          </a:p>
          <a:p>
            <a:pPr lvl="1"/>
            <a:r>
              <a:rPr lang="ru-RU" dirty="0"/>
              <a:t>Оказание поддержки по ходу урегулирования убытка</a:t>
            </a:r>
          </a:p>
          <a:p>
            <a:r>
              <a:rPr lang="ru-RU" dirty="0"/>
              <a:t>Ключевая установка – отсутствие избыточного документооборота между цедентом и НПК</a:t>
            </a:r>
          </a:p>
          <a:p>
            <a:r>
              <a:rPr lang="ru-RU" dirty="0"/>
              <a:t>Ключевое правило – оперативная оплата убытка по доле НПК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7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Ретроцессия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НПК не будет своих облигаторных программ по видам страхования</a:t>
            </a:r>
          </a:p>
          <a:p>
            <a:r>
              <a:rPr lang="ru-RU" dirty="0"/>
              <a:t>Не будет передачи рисков в факультативную </a:t>
            </a:r>
            <a:r>
              <a:rPr lang="ru-RU" dirty="0" err="1"/>
              <a:t>ретроцессию</a:t>
            </a:r>
            <a:endParaRPr lang="ru-RU" dirty="0"/>
          </a:p>
          <a:p>
            <a:r>
              <a:rPr lang="ru-RU" dirty="0"/>
              <a:t>Осуществляется контроль за кумуляцией с принятием решения о покупке перестраховочной защиты на портфель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8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4569667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961" r="12399" b="3"/>
          <a:stretch/>
        </p:blipFill>
        <p:spPr>
          <a:xfrm>
            <a:off x="4809696" y="759599"/>
            <a:ext cx="3812173" cy="533065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5" y="1123837"/>
            <a:ext cx="4049820" cy="125546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Контакты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Акционерное общество «Перестраховочная компания НПК»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  <a:t>АО ПК НПК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ru-RU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59923" y="2510395"/>
            <a:ext cx="4049820" cy="3335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77800">
              <a:lnSpc>
                <a:spcPct val="90000"/>
              </a:lnSpc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125047, Москва,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улица Гашека, дом 6,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>
              <a:lnSpc>
                <a:spcPct val="90000"/>
              </a:lnSpc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БЦ «Дукат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Плейс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», 5 этаж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182880" defTabSz="1257300">
              <a:lnSpc>
                <a:spcPct val="90000"/>
              </a:lnSpc>
              <a:buFont typeface="Wingdings 2" pitchFamily="18" charset="2"/>
              <a:buChar char=""/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Тел: 	+7 (495 ) 730 44 80 </a:t>
            </a:r>
          </a:p>
          <a:p>
            <a:pPr marL="0" lvl="1" indent="-182880" defTabSz="1257300">
              <a:spcBef>
                <a:spcPts val="800"/>
              </a:spcBef>
              <a:buFont typeface="Wingdings 2" pitchFamily="18" charset="2"/>
              <a:buChar char=""/>
            </a:pPr>
            <a:r>
              <a:rPr lang="ru-RU" sz="1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+7  (495) 730 44 81</a:t>
            </a:r>
          </a:p>
          <a:p>
            <a:pPr marL="0" lvl="1" indent="-182880" defTabSz="1257300">
              <a:spcBef>
                <a:spcPts val="800"/>
              </a:spcBef>
              <a:buFont typeface="Wingdings 2" pitchFamily="18" charset="2"/>
              <a:buChar char=""/>
            </a:pPr>
            <a:r>
              <a:rPr lang="ru-RU" sz="1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Факс: 	+7  (495) 730 44 81</a:t>
            </a:r>
          </a:p>
          <a:p>
            <a:pPr marL="0" lvl="1" indent="-182880" defTabSz="1257300">
              <a:spcBef>
                <a:spcPts val="800"/>
              </a:spcBef>
              <a:buFont typeface="Wingdings 2" pitchFamily="18" charset="2"/>
              <a:buChar char=""/>
            </a:pPr>
            <a:r>
              <a:rPr lang="ru-RU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Веб сайт: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www.rnrc.ru</a:t>
            </a:r>
          </a:p>
          <a:p>
            <a:pPr marL="0" lvl="1" indent="-182880" defTabSz="1257300">
              <a:spcBef>
                <a:spcPts val="800"/>
              </a:spcBef>
              <a:buFont typeface="Wingdings 2" pitchFamily="18" charset="2"/>
              <a:buChar char=""/>
            </a:pPr>
            <a:r>
              <a:rPr lang="ru-RU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Эл. Почта: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rnrc@rnrc.ru</a:t>
            </a:r>
          </a:p>
          <a:p>
            <a:pPr marL="0" lvl="1" indent="-182880">
              <a:spcBef>
                <a:spcPts val="800"/>
              </a:spcBef>
              <a:buFont typeface="Wingdings 2" pitchFamily="18" charset="2"/>
              <a:buChar char=""/>
            </a:pPr>
            <a:endParaRPr lang="ru-RU" sz="1250" dirty="0">
              <a:solidFill>
                <a:srgbClr val="FFFFFF"/>
              </a:solidFill>
            </a:endParaRPr>
          </a:p>
          <a:p>
            <a:pPr marL="0" lvl="1" indent="-182880">
              <a:spcBef>
                <a:spcPts val="800"/>
              </a:spcBef>
              <a:buFont typeface="Wingdings 2" pitchFamily="18" charset="2"/>
              <a:buChar char=""/>
            </a:pPr>
            <a:endParaRPr lang="ru-RU" sz="1250" dirty="0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8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Миссия НПК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НПК – российский и один из мировых высокотехнологичных центров страховых компетенций, деятельность которого направлена на развитие национального страхового рынка, расширение возможностей защиты имущественных интересов российского бизнеса и государства, а также на достижение максимального финансового результата у всех заинтересованных сторон.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8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Стратегические 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Профессионализм, экспертиза, уникальная компетенция</a:t>
            </a:r>
          </a:p>
          <a:p>
            <a:r>
              <a:rPr lang="ru-RU" dirty="0"/>
              <a:t>Рыночный игрок с ориентацией на удовлетворение потребностей партнеров</a:t>
            </a:r>
          </a:p>
          <a:p>
            <a:r>
              <a:rPr lang="ru-RU" dirty="0"/>
              <a:t>Узнаваемость бренда, широкое признание, географическое присутствие</a:t>
            </a:r>
          </a:p>
          <a:p>
            <a:r>
              <a:rPr lang="ru-RU" dirty="0"/>
              <a:t>Диверсификация портфеля, капитализация компании</a:t>
            </a:r>
          </a:p>
          <a:p>
            <a:r>
              <a:rPr lang="ru-RU" dirty="0"/>
              <a:t>Развитие рынка прямого страхования в России, поддержка российских страховщиков</a:t>
            </a:r>
          </a:p>
          <a:p>
            <a:r>
              <a:rPr lang="ru-RU" dirty="0"/>
              <a:t>Прибыль для акционера, добавочная стоимость для рынка</a:t>
            </a:r>
          </a:p>
          <a:p>
            <a:r>
              <a:rPr lang="ru-RU" dirty="0"/>
              <a:t>Инновационность, реализация передовых ИТ решений, </a:t>
            </a:r>
            <a:r>
              <a:rPr lang="ru-RU" dirty="0" err="1"/>
              <a:t>высокотехнологичность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7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Ключевые даты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3 июля 2016 года принят закон (363-фз)</a:t>
            </a:r>
          </a:p>
          <a:p>
            <a:r>
              <a:rPr lang="ru-RU"/>
              <a:t>29 июля 2016 года Совет директоров ЦБ принимает решение о создании НПК</a:t>
            </a:r>
          </a:p>
          <a:p>
            <a:r>
              <a:rPr lang="ru-RU"/>
              <a:t>3 августа 2016 года регистрация юридического лица</a:t>
            </a:r>
          </a:p>
          <a:p>
            <a:r>
              <a:rPr lang="ru-RU"/>
              <a:t>6 сентября 2016 года проведена оплата уставного капитала компании</a:t>
            </a:r>
          </a:p>
          <a:p>
            <a:r>
              <a:rPr lang="ru-RU"/>
              <a:t>12 октября 2016 года ЦБ выдал НПК лицензию на перестрахование </a:t>
            </a:r>
          </a:p>
          <a:p>
            <a:r>
              <a:rPr lang="ru-RU"/>
              <a:t>14 октября 2016 года НПК заключило первые договоры перестрахования </a:t>
            </a:r>
          </a:p>
          <a:p>
            <a:r>
              <a:rPr lang="ru-RU"/>
              <a:t>17 октября 2016 года состоялось первое установочное заседание Совета по перестрахованию </a:t>
            </a:r>
          </a:p>
          <a:p>
            <a:r>
              <a:rPr lang="ru-RU"/>
              <a:t>1 января 2017 года вступление закона в силу (условие об обязательной передаче рисков в НПК)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Уставный капитал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Оплаченный капитал </a:t>
            </a:r>
            <a:r>
              <a:rPr lang="ru-RU" b="1" dirty="0"/>
              <a:t>21,3 млрд. руб.</a:t>
            </a:r>
          </a:p>
          <a:p>
            <a:r>
              <a:rPr lang="ru-RU" dirty="0"/>
              <a:t>Дополнительный капитал (возможен выпуск дополнительных акций Обществом) на сумму </a:t>
            </a:r>
            <a:r>
              <a:rPr lang="ru-RU" b="1" dirty="0"/>
              <a:t>49,7 млрд. руб.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На дату создания общества </a:t>
            </a:r>
            <a:r>
              <a:rPr lang="ru-RU" b="1" dirty="0"/>
              <a:t>100%</a:t>
            </a:r>
            <a:r>
              <a:rPr lang="ru-RU" dirty="0"/>
              <a:t> акций принадлежат единственного акционеру – Центральный Банк РФ (Банк России)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4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Органы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Единственный акционер</a:t>
            </a:r>
          </a:p>
          <a:p>
            <a:r>
              <a:rPr lang="ru-RU" dirty="0"/>
              <a:t>Наблюдательный совет (10 членов совета: 6 - представителей Банка России, 3 - независимых члена, Президент НПК)</a:t>
            </a:r>
          </a:p>
          <a:p>
            <a:r>
              <a:rPr lang="ru-RU" dirty="0"/>
              <a:t>Правление НПК (4 члена правления, включая Председателя Правления)</a:t>
            </a:r>
          </a:p>
          <a:p>
            <a:r>
              <a:rPr lang="ru-RU" dirty="0"/>
              <a:t>Президент - Председатель Правления</a:t>
            </a:r>
          </a:p>
          <a:p>
            <a:endParaRPr lang="ru-RU" dirty="0"/>
          </a:p>
          <a:p>
            <a:r>
              <a:rPr lang="ru-RU" dirty="0"/>
              <a:t>Коллегиальный совещательный орган </a:t>
            </a:r>
            <a:r>
              <a:rPr lang="ru-RU" dirty="0" err="1"/>
              <a:t>НПК</a:t>
            </a:r>
            <a:r>
              <a:rPr lang="ru-RU" dirty="0"/>
              <a:t> – Совет по перестрахованию (14 членов совета: 7 представителей </a:t>
            </a:r>
            <a:r>
              <a:rPr lang="ru-RU" dirty="0" err="1"/>
              <a:t>СК</a:t>
            </a:r>
            <a:r>
              <a:rPr lang="ru-RU" dirty="0"/>
              <a:t>, 2 представителя иностранных </a:t>
            </a:r>
            <a:r>
              <a:rPr lang="ru-RU" dirty="0" err="1"/>
              <a:t>СК</a:t>
            </a:r>
            <a:r>
              <a:rPr lang="ru-RU" dirty="0"/>
              <a:t>, 2 представителя брокеров, 1 представитель научного сообщества, 1 представитель Гильдии актуариев, 1 представитель профессионального сообщества (</a:t>
            </a:r>
            <a:r>
              <a:rPr lang="ru-RU" dirty="0" err="1"/>
              <a:t>ВСС</a:t>
            </a:r>
            <a:r>
              <a:rPr lang="ru-RU" dirty="0"/>
              <a:t>))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5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Закон: что в законе?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Вступает в силу с 1 января 2017 года</a:t>
            </a:r>
          </a:p>
          <a:p>
            <a:r>
              <a:rPr lang="ru-RU" dirty="0"/>
              <a:t>Обязанность </a:t>
            </a:r>
            <a:r>
              <a:rPr lang="ru-RU" dirty="0" err="1"/>
              <a:t>НПК</a:t>
            </a:r>
            <a:r>
              <a:rPr lang="ru-RU" dirty="0"/>
              <a:t> принять долю 10% по передаваемому санкционному бизнесу</a:t>
            </a:r>
          </a:p>
          <a:p>
            <a:r>
              <a:rPr lang="ru-RU" dirty="0"/>
              <a:t>Обязанность страховщика предложить </a:t>
            </a:r>
            <a:r>
              <a:rPr lang="ru-RU" dirty="0" err="1"/>
              <a:t>НПК</a:t>
            </a:r>
            <a:r>
              <a:rPr lang="ru-RU" dirty="0"/>
              <a:t> долю 10% по любому передаваемому в перестрахование риску</a:t>
            </a:r>
          </a:p>
          <a:p>
            <a:r>
              <a:rPr lang="ru-RU" dirty="0"/>
              <a:t>Право </a:t>
            </a:r>
            <a:r>
              <a:rPr lang="ru-RU" dirty="0" err="1"/>
              <a:t>НПК</a:t>
            </a:r>
            <a:r>
              <a:rPr lang="ru-RU" dirty="0"/>
              <a:t> отказаться от принятия риска в перестрахование по </a:t>
            </a:r>
            <a:r>
              <a:rPr lang="ru-RU" dirty="0" err="1"/>
              <a:t>несанкционному</a:t>
            </a:r>
            <a:r>
              <a:rPr lang="ru-RU" dirty="0"/>
              <a:t> бизнесу</a:t>
            </a:r>
          </a:p>
          <a:p>
            <a:r>
              <a:rPr lang="ru-RU" dirty="0"/>
              <a:t>В случае принятия закона по добровольному страхования жилья граждан от рисков ЧС перестрахование этих рисков будет возложено на </a:t>
            </a:r>
            <a:r>
              <a:rPr lang="ru-RU" dirty="0" err="1"/>
              <a:t>НПК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3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Закон: что сверх закона?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Ответственность </a:t>
            </a:r>
            <a:r>
              <a:rPr lang="ru-RU" dirty="0" err="1"/>
              <a:t>НПК</a:t>
            </a:r>
            <a:r>
              <a:rPr lang="ru-RU" dirty="0"/>
              <a:t> во входящем перестрахование может быть и больше, и меньше 10%</a:t>
            </a:r>
          </a:p>
          <a:p>
            <a:r>
              <a:rPr lang="ru-RU" dirty="0"/>
              <a:t>Начало работы </a:t>
            </a:r>
            <a:r>
              <a:rPr lang="ru-RU" dirty="0" err="1"/>
              <a:t>НПК</a:t>
            </a:r>
            <a:r>
              <a:rPr lang="ru-RU" dirty="0"/>
              <a:t> показывает, что у Российских </a:t>
            </a:r>
            <a:r>
              <a:rPr lang="ru-RU" dirty="0" err="1"/>
              <a:t>СК</a:t>
            </a:r>
            <a:r>
              <a:rPr lang="ru-RU" dirty="0"/>
              <a:t> есть потребность в передаче долей, превышающих 10%</a:t>
            </a:r>
          </a:p>
          <a:p>
            <a:r>
              <a:rPr lang="ru-RU" dirty="0"/>
              <a:t>Закон не устанавливает каких-либо ограничений по работе </a:t>
            </a:r>
            <a:r>
              <a:rPr lang="ru-RU" dirty="0" err="1"/>
              <a:t>НПК</a:t>
            </a:r>
            <a:r>
              <a:rPr lang="ru-RU" dirty="0"/>
              <a:t> на рынках за пределами РФ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3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Тактические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максимальной защиты бизнеса, попавшего под международные ограничения</a:t>
            </a:r>
          </a:p>
          <a:p>
            <a:r>
              <a:rPr lang="ru-RU" dirty="0"/>
              <a:t>Оперативное обслуживание страховщиков в рамках 10% квоты (принятие рисков, выплата убытков)</a:t>
            </a:r>
          </a:p>
          <a:p>
            <a:r>
              <a:rPr lang="ru-RU" dirty="0"/>
              <a:t>Поддержка рынка доступной емкостью НПК</a:t>
            </a:r>
          </a:p>
          <a:p>
            <a:r>
              <a:rPr lang="ru-RU" dirty="0"/>
              <a:t>Формирование аналитики в интересах рынка, прозрачность решений, полное распространение информации</a:t>
            </a:r>
          </a:p>
          <a:p>
            <a:r>
              <a:rPr lang="ru-RU" dirty="0"/>
              <a:t>Получение рейтингов, начало географической экспансии</a:t>
            </a:r>
          </a:p>
          <a:p>
            <a:r>
              <a:rPr lang="ru-RU" dirty="0"/>
              <a:t>Формирование команды, отвечающей взыскательным требованиям рынка</a:t>
            </a:r>
          </a:p>
          <a:p>
            <a:r>
              <a:rPr lang="ru-RU" dirty="0"/>
              <a:t>Отладка технологии взаимодействия с рынком в преддверии 1.01.2017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35896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976</TotalTime>
  <Words>825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Рамка</vt:lpstr>
      <vt:lpstr>Презентация PowerPoint</vt:lpstr>
      <vt:lpstr>Миссия НПК</vt:lpstr>
      <vt:lpstr>Стратегические цели</vt:lpstr>
      <vt:lpstr>Ключевые даты</vt:lpstr>
      <vt:lpstr>Уставный капитал</vt:lpstr>
      <vt:lpstr>Органы управления</vt:lpstr>
      <vt:lpstr>Закон: что в законе?</vt:lpstr>
      <vt:lpstr>Закон: что сверх закона?</vt:lpstr>
      <vt:lpstr>Тактические задачи</vt:lpstr>
      <vt:lpstr>Взаимодействие с рынком</vt:lpstr>
      <vt:lpstr>Приоритеты</vt:lpstr>
      <vt:lpstr>Собственное удержание</vt:lpstr>
      <vt:lpstr>Урегулирование убытков</vt:lpstr>
      <vt:lpstr>Ретроцессия</vt:lpstr>
      <vt:lpstr>Контакты: Акционерное общество «Перестраховочная компания НПК» (АО ПК НПК)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НПК</dc:title>
  <dc:creator>Наталья Галушина</dc:creator>
  <cp:lastModifiedBy>Nikolay Galushin</cp:lastModifiedBy>
  <cp:revision>33</cp:revision>
  <dcterms:created xsi:type="dcterms:W3CDTF">2016-10-31T19:40:15Z</dcterms:created>
  <dcterms:modified xsi:type="dcterms:W3CDTF">2016-11-08T07:08:00Z</dcterms:modified>
</cp:coreProperties>
</file>